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676" r:id="rId2"/>
    <p:sldId id="257" r:id="rId3"/>
    <p:sldId id="678" r:id="rId4"/>
    <p:sldId id="729" r:id="rId5"/>
    <p:sldId id="679" r:id="rId6"/>
    <p:sldId id="804" r:id="rId7"/>
    <p:sldId id="731" r:id="rId8"/>
    <p:sldId id="782" r:id="rId9"/>
    <p:sldId id="658" r:id="rId10"/>
    <p:sldId id="736" r:id="rId11"/>
    <p:sldId id="738" r:id="rId12"/>
    <p:sldId id="805" r:id="rId13"/>
    <p:sldId id="801" r:id="rId14"/>
    <p:sldId id="802" r:id="rId15"/>
    <p:sldId id="803" r:id="rId16"/>
    <p:sldId id="806" r:id="rId17"/>
    <p:sldId id="772" r:id="rId18"/>
    <p:sldId id="281" r:id="rId19"/>
    <p:sldId id="795" r:id="rId20"/>
    <p:sldId id="354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řina Honová" initials="KH" lastIdx="1" clrIdx="0">
    <p:extLst>
      <p:ext uri="{19B8F6BF-5375-455C-9EA6-DF929625EA0E}">
        <p15:presenceInfo xmlns:p15="http://schemas.microsoft.com/office/powerpoint/2012/main" userId="Kateřina Hon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8585"/>
    <a:srgbClr val="FFFFFF"/>
    <a:srgbClr val="499977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53073-593D-477A-BA21-1E27D7D4667C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3BE74-9001-46B3-95F8-64431B21A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08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79EE2C-4830-4C8B-976F-2BAAB9314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AF0752-E96D-41DD-8121-23BDCF940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CD977AF-2016-4670-9783-8076C49A5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61D2803-89CD-42F3-AB53-7629E7FEE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DED9AB5-4F72-427F-A0ED-CDDF178C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239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0BE7E9-1E20-41D2-8513-7A17185E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028D5F1-D403-4B2E-92BB-B9F896807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A955C7-BE19-4BCF-BB6C-B66F8A924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0C8D2C-3BE9-46E6-AF04-2379EDED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59BCDE-D1ED-44E5-8C72-368437B29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9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71F9DE2-B81B-42D6-9249-9AD94976D2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7844A42-F28F-4B62-9DDC-9AFA7ACE9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FD6660-3C95-48BA-B49B-AB7C2ADF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49C0C55-802D-4A51-A8DE-37BAB1B7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CD412F-B09F-4D2F-84B7-BA692CD3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41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0A8227-DD53-463E-973F-C6A8A227E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CD2267-BDF8-450C-A028-23D7846BD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0FF9D81-7819-46AC-9D3D-8423EF88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89F2B7-602A-43D3-A388-72118037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4E69478-31F8-4AB8-966D-B4C9CC98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46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DE45F4-5C55-4117-83E4-7D057EB5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73BD177-CE21-4FF2-B73F-377B7F4DB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9F6FBB6-B651-4D54-BDBC-6625C8DCB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8DC02EA-1435-476C-AA68-530FDB6C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0B3CC09-37EC-47E7-A8BC-45AA39370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116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B0CB06-948D-4D54-BC10-FC24A79B7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CC9EDF-C6A6-4463-A5B2-2453E8DC00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8031B82-B8A1-4F2C-9B5A-78F78D7FE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9EFCCAB-AEF9-4F38-A947-CD456EC2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D3F4915-917C-4965-BBB2-56A158DF6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575E180-BC5A-4967-8416-6D8C6EEE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85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49E0FB-FFB7-42D8-A8B7-AA683C14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5A41B04-B477-4201-BAE8-E5E039402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8A83F3A-923A-4D95-BB6A-3350581F5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8637192-A5E4-4FD3-921A-5D70E1DF5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8246BE8-D0C6-4CDF-A1AA-95011D1A16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4BFBA0B-B0F0-4A6C-8567-F53171E6B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B46C781-9F25-49EC-872D-69B63F07A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E326547-4137-46DF-915F-A57A6CCC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28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4D119C-BD74-43EF-87A2-E5590FFE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6A330D3-A81A-4C58-90CC-2A56D96F8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EDC5800-D1DD-4D71-97EA-DDDFF2D0E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6424D43-B6C5-49CA-BD46-9C85A7476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428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CFA6B01-3E23-4269-B6C5-2F92EE1C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7B3C315-395F-4665-A094-FE52B651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7746F98-6A33-4FEC-87DF-D8830474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15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C5495D-1C59-440C-8890-8D94CE7F9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999419-7DCE-4FF2-9C76-43FF54456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93C09C8-4F72-4945-8546-7814B580A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8252EE8-814F-4791-9962-3D3226FA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7CDD112-9CCD-43C2-A850-04CF042D3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E560A0D-459B-4FFB-8775-59DC55E4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29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C171B6-9C02-4965-AE96-1546D25CE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D4EA4C7-373A-4943-954B-9F9CC07233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96E17F8-4642-4D9C-B5DC-3247C42F6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3CB1914-0CAC-4A44-9D3A-3CA338E54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DB73F42-CAF1-407E-85FC-55A468E81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856CCC-61D4-4622-92AF-AFE347570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16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4E561E63-CA33-4F6E-A3DA-1853DAFD6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C2696A-B769-45D4-823A-9C85A069D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60FDFA2-B00A-4276-A212-8E599DF87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72E1-F0FC-442C-A4C0-D4E18FF64039}" type="datetimeFigureOut">
              <a:rPr lang="cs-CZ" smtClean="0"/>
              <a:t>06.04.2025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015889D-2600-462E-A95A-60E057ED6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9727DD-81BA-43DA-8896-702E56A38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25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hyperlink" Target="https://www.youtube.com/watch?v=hp-gCvW8PRY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yzioterapie-online.cz/dech-klic-do-sveta-zdrave-patere-2-cast/" TargetMode="Externa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video" Target="../media/media2.mp4"/><Relationship Id="rId7" Type="http://schemas.openxmlformats.org/officeDocument/2006/relationships/image" Target="../media/image21.png"/><Relationship Id="rId2" Type="http://schemas.microsoft.com/office/2007/relationships/media" Target="../media/media2.mp4"/><Relationship Id="rId1" Type="http://schemas.openxmlformats.org/officeDocument/2006/relationships/video" Target="https://www.youtube.com/embed/NeYU1ofbcnU?feature=oembed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hyperlink" Target="https://www.youtube.com/watch?v=NeYU1ofbcnU" TargetMode="Externa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hyperlink" Target="https://www.youtube.com/watch?v=rTIOE5tSKh8" TargetMode="External"/><Relationship Id="rId3" Type="http://schemas.openxmlformats.org/officeDocument/2006/relationships/video" Target="https://www.youtube.com/embed/GIGK5sSV3ro?feature=oembed" TargetMode="External"/><Relationship Id="rId7" Type="http://schemas.openxmlformats.org/officeDocument/2006/relationships/image" Target="../media/image25.jpeg"/><Relationship Id="rId12" Type="http://schemas.openxmlformats.org/officeDocument/2006/relationships/hyperlink" Target="https://www.youtube.com/watch?v=GIGK5sSV3ro" TargetMode="External"/><Relationship Id="rId2" Type="http://schemas.openxmlformats.org/officeDocument/2006/relationships/video" Target="https://www.youtube.com/embed/6ixWig8i4Ho?feature=oembed" TargetMode="External"/><Relationship Id="rId1" Type="http://schemas.openxmlformats.org/officeDocument/2006/relationships/video" Target="https://www.youtube.com/embed/ZZosArWOLFU?feature=oembed" TargetMode="External"/><Relationship Id="rId6" Type="http://schemas.openxmlformats.org/officeDocument/2006/relationships/image" Target="../media/image24.jpeg"/><Relationship Id="rId11" Type="http://schemas.openxmlformats.org/officeDocument/2006/relationships/hyperlink" Target="https://www.youtube.com/watch?v=6ixWig8i4Ho" TargetMode="External"/><Relationship Id="rId5" Type="http://schemas.openxmlformats.org/officeDocument/2006/relationships/slideLayout" Target="../slideLayouts/slideLayout2.xml"/><Relationship Id="rId10" Type="http://schemas.openxmlformats.org/officeDocument/2006/relationships/hyperlink" Target="https://www.youtube.com/watch?v=ZZosArWOLFU" TargetMode="External"/><Relationship Id="rId4" Type="http://schemas.openxmlformats.org/officeDocument/2006/relationships/video" Target="https://www.youtube.com/embed/rTIOE5tSKh8?feature=oembed" TargetMode="External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youtube.com/watch?v=90Xd9Psf0JM" TargetMode="External"/><Relationship Id="rId2" Type="http://schemas.openxmlformats.org/officeDocument/2006/relationships/video" Target="https://www.youtube.com/embed/90Xd9Psf0JM?feature=oembed" TargetMode="External"/><Relationship Id="rId1" Type="http://schemas.openxmlformats.org/officeDocument/2006/relationships/video" Target="https://www.youtube.com/embed/3fibw1V3bUw?feature=oembed" TargetMode="External"/><Relationship Id="rId6" Type="http://schemas.openxmlformats.org/officeDocument/2006/relationships/hyperlink" Target="https://www.youtube.com/watch?v=3fibw1V3bUw" TargetMode="Externa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youtube.com/watch?v=qiZKlHMxYOQ" TargetMode="External"/><Relationship Id="rId2" Type="http://schemas.openxmlformats.org/officeDocument/2006/relationships/video" Target="https://www.youtube.com/embed/tDcjBmkyuyI?feature=oembed" TargetMode="External"/><Relationship Id="rId1" Type="http://schemas.openxmlformats.org/officeDocument/2006/relationships/video" Target="https://www.youtube.com/embed/qiZKlHMxYOQ?feature=oembed" TargetMode="External"/><Relationship Id="rId6" Type="http://schemas.openxmlformats.org/officeDocument/2006/relationships/hyperlink" Target="https://www.youtube.com/watch?v=tDcjBmkyuyI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fyzioterapie-online.cz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Rd8UXYQ0zA?feature=oembed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hyperlink" Target="https://www.youtube.com/watch?v=VRd8UXYQ0zA&amp;t=1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85B84FA-1969-B13B-4FB5-626C2E8D7D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4237703" y="0"/>
            <a:ext cx="7954297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DB676932-F745-DE50-AD7F-118D76433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5548" y="4965786"/>
            <a:ext cx="8111613" cy="1706410"/>
          </a:xfrm>
        </p:spPr>
        <p:txBody>
          <a:bodyPr>
            <a:noAutofit/>
          </a:bodyPr>
          <a:lstStyle/>
          <a:p>
            <a:pPr algn="l"/>
            <a:br>
              <a:rPr lang="cs-CZ" sz="48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800" i="0" dirty="0">
                <a:solidFill>
                  <a:srgbClr val="CD858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Bolesti zad a jak na ně</a:t>
            </a:r>
            <a:br>
              <a:rPr lang="cs-CZ" sz="4800" i="0" dirty="0">
                <a:solidFill>
                  <a:srgbClr val="CD858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800" b="1" i="0" dirty="0">
                <a:solidFill>
                  <a:srgbClr val="CD858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4800" b="1" i="0" dirty="0">
                <a:solidFill>
                  <a:srgbClr val="CD858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100" b="1" dirty="0">
              <a:solidFill>
                <a:srgbClr val="CD8585"/>
              </a:solidFill>
              <a:latin typeface="+mn-lt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07AF1C-4B8C-5A97-A6DB-FFBB913E7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2179" y="5543359"/>
            <a:ext cx="6347534" cy="1221431"/>
          </a:xfrm>
        </p:spPr>
        <p:txBody>
          <a:bodyPr>
            <a:normAutofit/>
          </a:bodyPr>
          <a:lstStyle/>
          <a:p>
            <a:endParaRPr lang="cs-CZ" dirty="0"/>
          </a:p>
          <a:p>
            <a:pPr algn="l"/>
            <a:r>
              <a:rPr lang="cs-CZ" sz="3200" dirty="0">
                <a:solidFill>
                  <a:schemeClr val="bg2">
                    <a:lumMod val="50000"/>
                  </a:schemeClr>
                </a:solidFill>
              </a:rPr>
              <a:t>Kateřina Honová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5D2DCD6D-9BB4-137E-02BB-DB73C208FB7B}"/>
              </a:ext>
            </a:extLst>
          </p:cNvPr>
          <p:cNvSpPr/>
          <p:nvPr/>
        </p:nvSpPr>
        <p:spPr>
          <a:xfrm>
            <a:off x="0" y="-17755"/>
            <a:ext cx="2405849" cy="6858000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CFCD11B-F109-F029-2892-8F9540CD9B7C}"/>
              </a:ext>
            </a:extLst>
          </p:cNvPr>
          <p:cNvCxnSpPr>
            <a:cxnSpLocks/>
          </p:cNvCxnSpPr>
          <p:nvPr/>
        </p:nvCxnSpPr>
        <p:spPr>
          <a:xfrm flipV="1">
            <a:off x="0" y="5730459"/>
            <a:ext cx="9242323" cy="8086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>
            <a:extLst>
              <a:ext uri="{FF2B5EF4-FFF2-40B4-BE49-F238E27FC236}">
                <a16:creationId xmlns:a16="http://schemas.microsoft.com/office/drawing/2014/main" id="{7F516083-084B-0099-2839-522244D69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38" y="1705929"/>
            <a:ext cx="1398078" cy="5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40C59C4-A9BD-BF63-6607-ACA0D6AAAC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083" t="16324" r="46111" b="72592"/>
          <a:stretch/>
        </p:blipFill>
        <p:spPr>
          <a:xfrm>
            <a:off x="531738" y="245610"/>
            <a:ext cx="1398078" cy="128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6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4F7BBD4-9843-442C-8C10-21C69F60E42B}"/>
              </a:ext>
            </a:extLst>
          </p:cNvPr>
          <p:cNvPicPr/>
          <p:nvPr/>
        </p:nvPicPr>
        <p:blipFill rotWithShape="1">
          <a:blip r:embed="rId2"/>
          <a:srcRect l="13889" t="34333" r="30027" b="18636"/>
          <a:stretch/>
        </p:blipFill>
        <p:spPr bwMode="auto">
          <a:xfrm>
            <a:off x="1656636" y="1387224"/>
            <a:ext cx="9937956" cy="44192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9941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Jak s námi „(ne)dýchají“ naše ploténky</a:t>
            </a:r>
          </a:p>
        </p:txBody>
      </p:sp>
      <p:pic>
        <p:nvPicPr>
          <p:cNvPr id="8" name="3D view of diaphragm (Low)">
            <a:hlinkClick r:id="" action="ppaction://media"/>
            <a:extLst>
              <a:ext uri="{FF2B5EF4-FFF2-40B4-BE49-F238E27FC236}">
                <a16:creationId xmlns:a16="http://schemas.microsoft.com/office/drawing/2014/main" id="{DF1C18C4-F019-46A5-BDE9-7633C1C1E0D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50345" y="1466215"/>
            <a:ext cx="6491309" cy="4868002"/>
          </a:xfr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66E8415-7232-3173-9C57-4EE003A3400F}"/>
              </a:ext>
            </a:extLst>
          </p:cNvPr>
          <p:cNvSpPr txBox="1"/>
          <p:nvPr/>
        </p:nvSpPr>
        <p:spPr>
          <a:xfrm>
            <a:off x="3890514" y="6385564"/>
            <a:ext cx="520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5"/>
              </a:rPr>
              <a:t>https://www.youtube.com/watch?v=hp-gCvW8PRY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05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9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CBD42-37EB-008C-A064-CBA83E28F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030171BF-B161-856F-A4E6-C8F1B6DD6B42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BE027EC-D0F1-AE9F-9FFA-90DF107D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Dech – rozšíření hrudníku do strany</a:t>
            </a:r>
          </a:p>
        </p:txBody>
      </p:sp>
      <p:pic>
        <p:nvPicPr>
          <p:cNvPr id="2050" name="Picture 2" descr="výchozí pozice trénování bočního dechu">
            <a:extLst>
              <a:ext uri="{FF2B5EF4-FFF2-40B4-BE49-F238E27FC236}">
                <a16:creationId xmlns:a16="http://schemas.microsoft.com/office/drawing/2014/main" id="{9C78FD6A-52EF-353C-5592-1ED6B2305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6" y="2552996"/>
            <a:ext cx="4015455" cy="301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E29E1E7-F1D9-AED2-843F-D0CA3B6A7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148" y="2555611"/>
            <a:ext cx="4023995" cy="301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3196168-6962-48F8-9886-2E1EEC994C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5"/>
          <a:stretch/>
        </p:blipFill>
        <p:spPr bwMode="auto">
          <a:xfrm>
            <a:off x="8228787" y="2552995"/>
            <a:ext cx="3916049" cy="301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92EAD09-A273-6940-6CDB-2E31C9898782}"/>
              </a:ext>
            </a:extLst>
          </p:cNvPr>
          <p:cNvSpPr txBox="1"/>
          <p:nvPr/>
        </p:nvSpPr>
        <p:spPr>
          <a:xfrm>
            <a:off x="1859454" y="5780124"/>
            <a:ext cx="855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Více informací zde: </a:t>
            </a:r>
            <a:r>
              <a:rPr lang="cs-CZ" dirty="0">
                <a:hlinkClick r:id="rId5"/>
              </a:rPr>
              <a:t>https://fyzioterapie-online.cz/dech-klic-do-sveta-zdrave-patere-2-cast/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2068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TOP 3 testy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FDE6439-3F4A-8712-5E3F-3E713B471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905403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CD8585"/>
                </a:solidFill>
              </a:rPr>
              <a:t>chodidlo </a:t>
            </a:r>
            <a:r>
              <a:rPr lang="cs-CZ" dirty="0"/>
              <a:t>– testy na </a:t>
            </a:r>
            <a:r>
              <a:rPr lang="cs-CZ" dirty="0" err="1"/>
              <a:t>propriocepci</a:t>
            </a:r>
            <a:r>
              <a:rPr lang="cs-CZ" dirty="0"/>
              <a:t> a hybnost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b="1" dirty="0" err="1">
                <a:solidFill>
                  <a:srgbClr val="CD8585"/>
                </a:solidFill>
              </a:rPr>
              <a:t>core</a:t>
            </a:r>
            <a:r>
              <a:rPr lang="cs-CZ" dirty="0"/>
              <a:t> – zátěžová stabilizace v opoře</a:t>
            </a:r>
          </a:p>
          <a:p>
            <a:endParaRPr lang="cs-CZ" dirty="0"/>
          </a:p>
          <a:p>
            <a:r>
              <a:rPr lang="cs-CZ" b="1" dirty="0">
                <a:solidFill>
                  <a:srgbClr val="CD8585"/>
                </a:solidFill>
              </a:rPr>
              <a:t>hrudní páteř </a:t>
            </a:r>
            <a:r>
              <a:rPr lang="cs-CZ" dirty="0"/>
              <a:t>– mobilita do extenze a rotace</a:t>
            </a:r>
          </a:p>
        </p:txBody>
      </p:sp>
    </p:spTree>
    <p:extLst>
      <p:ext uri="{BB962C8B-B14F-4D97-AF65-F5344CB8AC3E}">
        <p14:creationId xmlns:p14="http://schemas.microsoft.com/office/powerpoint/2010/main" val="106560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5623" y="365125"/>
            <a:ext cx="11239129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1. Chodidlo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FDE6439-3F4A-8712-5E3F-3E713B471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905403"/>
            <a:ext cx="8106566" cy="4351338"/>
          </a:xfrm>
        </p:spPr>
        <p:txBody>
          <a:bodyPr>
            <a:normAutofit/>
          </a:bodyPr>
          <a:lstStyle/>
          <a:p>
            <a:r>
              <a:rPr lang="cs-CZ" b="1" dirty="0" err="1">
                <a:solidFill>
                  <a:srgbClr val="CD8585"/>
                </a:solidFill>
              </a:rPr>
              <a:t>propriocepce</a:t>
            </a:r>
            <a:r>
              <a:rPr lang="cs-CZ" b="1" dirty="0">
                <a:solidFill>
                  <a:srgbClr val="CD8585"/>
                </a:solidFill>
              </a:rPr>
              <a:t>: </a:t>
            </a:r>
            <a:r>
              <a:rPr lang="cs-CZ" dirty="0"/>
              <a:t>stoj na jedné noze (se zavřením očí), provazochodec</a:t>
            </a:r>
          </a:p>
          <a:p>
            <a:endParaRPr lang="cs-CZ" b="1" dirty="0">
              <a:solidFill>
                <a:srgbClr val="CD8585"/>
              </a:solidFill>
            </a:endParaRPr>
          </a:p>
          <a:p>
            <a:r>
              <a:rPr lang="cs-CZ" b="1" dirty="0">
                <a:solidFill>
                  <a:srgbClr val="CD8585"/>
                </a:solidFill>
              </a:rPr>
              <a:t>funkční pohyb:</a:t>
            </a:r>
          </a:p>
          <a:p>
            <a:pPr lvl="1"/>
            <a:r>
              <a:rPr lang="cs-CZ" dirty="0"/>
              <a:t>chodidlová houpačka</a:t>
            </a:r>
          </a:p>
          <a:p>
            <a:pPr lvl="1"/>
            <a:r>
              <a:rPr lang="cs-CZ" dirty="0"/>
              <a:t>izolovaný pohyb palce (nahoru / dolů; do strany)</a:t>
            </a:r>
          </a:p>
          <a:p>
            <a:pPr lvl="1"/>
            <a:r>
              <a:rPr lang="cs-CZ" dirty="0"/>
              <a:t>překlápění chodidla v kotníku </a:t>
            </a:r>
          </a:p>
          <a:p>
            <a:pPr lvl="1"/>
            <a:endParaRPr lang="cs-CZ" dirty="0"/>
          </a:p>
        </p:txBody>
      </p:sp>
      <p:pic>
        <p:nvPicPr>
          <p:cNvPr id="4" name="Online médium 3" title="abdukce palce">
            <a:hlinkClick r:id="" action="ppaction://media"/>
            <a:extLst>
              <a:ext uri="{FF2B5EF4-FFF2-40B4-BE49-F238E27FC236}">
                <a16:creationId xmlns:a16="http://schemas.microsoft.com/office/drawing/2014/main" id="{ACF5A15B-A723-6AB8-5260-7F7010134CA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861250" y="4928135"/>
            <a:ext cx="3194167" cy="180470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975078E-2661-822A-9AB0-C25484BCD7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656" t="26703" r="39570" b="55616"/>
          <a:stretch/>
        </p:blipFill>
        <p:spPr>
          <a:xfrm>
            <a:off x="9988826" y="1756671"/>
            <a:ext cx="1888750" cy="174352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84E60A4-200B-4F7C-77A9-A112A2A6B2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56" t="26703" r="70112" b="55616"/>
          <a:stretch/>
        </p:blipFill>
        <p:spPr>
          <a:xfrm>
            <a:off x="9988826" y="0"/>
            <a:ext cx="1888749" cy="1766656"/>
          </a:xfrm>
          <a:prstGeom prst="rect">
            <a:avLst/>
          </a:prstGeom>
        </p:spPr>
      </p:pic>
      <p:pic>
        <p:nvPicPr>
          <p:cNvPr id="9" name="Zástupný symbol pro obsah 3">
            <a:extLst>
              <a:ext uri="{FF2B5EF4-FFF2-40B4-BE49-F238E27FC236}">
                <a16:creationId xmlns:a16="http://schemas.microsoft.com/office/drawing/2014/main" id="{6CFE159E-573B-04C9-05A2-BF6A8A3A4D1C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40276" t="41953" r="54948" b="52754"/>
          <a:stretch/>
        </p:blipFill>
        <p:spPr bwMode="auto">
          <a:xfrm>
            <a:off x="2964130" y="5151689"/>
            <a:ext cx="2812611" cy="1706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6" name="Picture 4" descr="Kotník a noha: otestujte, zda vám fungují dobře - iDNES.cz">
            <a:extLst>
              <a:ext uri="{FF2B5EF4-FFF2-40B4-BE49-F238E27FC236}">
                <a16:creationId xmlns:a16="http://schemas.microsoft.com/office/drawing/2014/main" id="{A625DACF-6E96-8E30-EED3-0562646D4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5" y="5151689"/>
            <a:ext cx="2886075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hlezno">
            <a:hlinkClick r:id="" action="ppaction://media"/>
            <a:extLst>
              <a:ext uri="{FF2B5EF4-FFF2-40B4-BE49-F238E27FC236}">
                <a16:creationId xmlns:a16="http://schemas.microsoft.com/office/drawing/2014/main" id="{3C0E50E4-D5FB-8BC3-5751-4DCFC3AE9648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9"/>
          <a:srcRect l="23780" t="-786" r="43689" b="8314"/>
          <a:stretch/>
        </p:blipFill>
        <p:spPr>
          <a:xfrm>
            <a:off x="9757042" y="3556836"/>
            <a:ext cx="2120533" cy="3188038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2215A13-4347-986D-8132-9F0577BBBF45}"/>
              </a:ext>
            </a:extLst>
          </p:cNvPr>
          <p:cNvSpPr txBox="1"/>
          <p:nvPr/>
        </p:nvSpPr>
        <p:spPr>
          <a:xfrm>
            <a:off x="5676181" y="4580626"/>
            <a:ext cx="3968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10"/>
              </a:rPr>
              <a:t>https://www.youtube.com/watch?v=NeYU1ofbcnU</a:t>
            </a:r>
            <a:endParaRPr lang="cs-CZ" sz="1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323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2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 mute="1">
                <p:cTn id="2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8301" y="365125"/>
            <a:ext cx="11306451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2. </a:t>
            </a:r>
            <a:r>
              <a:rPr lang="cs-CZ" sz="4000" b="1" dirty="0" err="1">
                <a:solidFill>
                  <a:schemeClr val="bg1"/>
                </a:solidFill>
                <a:latin typeface="+mn-lt"/>
              </a:rPr>
              <a:t>Core</a:t>
            </a:r>
            <a:endParaRPr lang="cs-CZ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Online médium 11" title="core ruka noha vzpor">
            <a:hlinkClick r:id="" action="ppaction://media"/>
            <a:extLst>
              <a:ext uri="{FF2B5EF4-FFF2-40B4-BE49-F238E27FC236}">
                <a16:creationId xmlns:a16="http://schemas.microsoft.com/office/drawing/2014/main" id="{5F76E995-5368-358A-0DA5-758C7CD8F45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383942" y="1429305"/>
            <a:ext cx="4362427" cy="2464777"/>
          </a:xfrm>
          <a:prstGeom prst="rect">
            <a:avLst/>
          </a:prstGeom>
        </p:spPr>
      </p:pic>
      <p:pic>
        <p:nvPicPr>
          <p:cNvPr id="3" name="Online médium 2" title="core ruka noha">
            <a:hlinkClick r:id="" action="ppaction://media"/>
            <a:extLst>
              <a:ext uri="{FF2B5EF4-FFF2-40B4-BE49-F238E27FC236}">
                <a16:creationId xmlns:a16="http://schemas.microsoft.com/office/drawing/2014/main" id="{012930CE-C432-4606-1306-13928954D887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5899569" y="1429310"/>
            <a:ext cx="4362427" cy="2464772"/>
          </a:xfrm>
          <a:prstGeom prst="rect">
            <a:avLst/>
          </a:prstGeom>
        </p:spPr>
      </p:pic>
      <p:pic>
        <p:nvPicPr>
          <p:cNvPr id="4" name="Online médium 3" title="overball">
            <a:hlinkClick r:id="" action="ppaction://media"/>
            <a:extLst>
              <a:ext uri="{FF2B5EF4-FFF2-40B4-BE49-F238E27FC236}">
                <a16:creationId xmlns:a16="http://schemas.microsoft.com/office/drawing/2014/main" id="{63A961C6-3F09-511B-A94E-50AF72D351EB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8"/>
          <a:stretch>
            <a:fillRect/>
          </a:stretch>
        </p:blipFill>
        <p:spPr>
          <a:xfrm>
            <a:off x="1383942" y="4196309"/>
            <a:ext cx="4362427" cy="2464771"/>
          </a:xfrm>
          <a:prstGeom prst="rect">
            <a:avLst/>
          </a:prstGeom>
        </p:spPr>
      </p:pic>
      <p:pic>
        <p:nvPicPr>
          <p:cNvPr id="6" name="Online médium 5" title="overball core">
            <a:hlinkClick r:id="" action="ppaction://media"/>
            <a:extLst>
              <a:ext uri="{FF2B5EF4-FFF2-40B4-BE49-F238E27FC236}">
                <a16:creationId xmlns:a16="http://schemas.microsoft.com/office/drawing/2014/main" id="{9FE8DFA0-04AA-1F7B-D561-B67F03F2C7FC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9"/>
          <a:stretch>
            <a:fillRect/>
          </a:stretch>
        </p:blipFill>
        <p:spPr>
          <a:xfrm>
            <a:off x="5899568" y="4196304"/>
            <a:ext cx="4362427" cy="246477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83F47C54-2F48-8FEC-AD12-5EF89000395C}"/>
              </a:ext>
            </a:extLst>
          </p:cNvPr>
          <p:cNvSpPr txBox="1"/>
          <p:nvPr/>
        </p:nvSpPr>
        <p:spPr>
          <a:xfrm>
            <a:off x="1656272" y="3891307"/>
            <a:ext cx="3985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10"/>
              </a:rPr>
              <a:t>https://www.youtube.com/watch?v=ZZosArWOLFU</a:t>
            </a:r>
            <a:endParaRPr lang="cs-CZ" sz="14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75091E4-6946-2157-454A-09C4D595F138}"/>
              </a:ext>
            </a:extLst>
          </p:cNvPr>
          <p:cNvSpPr txBox="1"/>
          <p:nvPr/>
        </p:nvSpPr>
        <p:spPr>
          <a:xfrm>
            <a:off x="6096000" y="3891307"/>
            <a:ext cx="436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11"/>
              </a:rPr>
              <a:t>https://www.youtube.com/watch?v=6ixWig8i4Ho</a:t>
            </a:r>
            <a:endParaRPr lang="cs-CZ" sz="1400" dirty="0"/>
          </a:p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750E5E4-0725-F3F8-7865-EA59F021543F}"/>
              </a:ext>
            </a:extLst>
          </p:cNvPr>
          <p:cNvSpPr txBox="1"/>
          <p:nvPr/>
        </p:nvSpPr>
        <p:spPr>
          <a:xfrm>
            <a:off x="1618115" y="6550811"/>
            <a:ext cx="4793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12"/>
              </a:rPr>
              <a:t>https://www.youtube.com/watch?v=GIGK5sSV3ro</a:t>
            </a:r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5F733EE2-E204-C856-1D26-3EB1BEE6F1A3}"/>
              </a:ext>
            </a:extLst>
          </p:cNvPr>
          <p:cNvSpPr txBox="1"/>
          <p:nvPr/>
        </p:nvSpPr>
        <p:spPr>
          <a:xfrm>
            <a:off x="6296483" y="6597173"/>
            <a:ext cx="4362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13"/>
              </a:rPr>
              <a:t>https://www.youtube.com/watch?v=rTIOE5tSKh8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73815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063A5-0977-0782-8756-5ACC3A7D6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4189C540-5FFB-F702-E930-CF0903DC0423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564E5B7-65A4-D784-5ECE-C2685E56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01" y="365125"/>
            <a:ext cx="11306451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2. </a:t>
            </a:r>
            <a:r>
              <a:rPr lang="cs-CZ" sz="4000" b="1" dirty="0" err="1">
                <a:solidFill>
                  <a:schemeClr val="bg1"/>
                </a:solidFill>
                <a:latin typeface="+mn-lt"/>
              </a:rPr>
              <a:t>Core</a:t>
            </a:r>
            <a:endParaRPr lang="cs-CZ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Obrázek 6" descr="sed na overballu">
            <a:extLst>
              <a:ext uri="{FF2B5EF4-FFF2-40B4-BE49-F238E27FC236}">
                <a16:creationId xmlns:a16="http://schemas.microsoft.com/office/drawing/2014/main" id="{4165D5E5-0610-0C99-546D-8CEF8D6776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t="13690" r="17460" b="27183"/>
          <a:stretch/>
        </p:blipFill>
        <p:spPr bwMode="auto">
          <a:xfrm>
            <a:off x="257221" y="3002877"/>
            <a:ext cx="4321070" cy="2704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AFAD9AC-27A1-9EF3-50CD-876F23D884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97" t="33804" r="25099" b="19459"/>
          <a:stretch/>
        </p:blipFill>
        <p:spPr bwMode="auto">
          <a:xfrm>
            <a:off x="4779282" y="1792322"/>
            <a:ext cx="4939284" cy="2093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E4BE2C30-ED88-D27E-D7FC-63F5BA149C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3" b="21201"/>
          <a:stretch/>
        </p:blipFill>
        <p:spPr bwMode="auto">
          <a:xfrm>
            <a:off x="6587570" y="4018890"/>
            <a:ext cx="5437896" cy="2704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4166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44FC464A-D066-2D21-43A7-94BAECD299A9}"/>
              </a:ext>
            </a:extLst>
          </p:cNvPr>
          <p:cNvSpPr/>
          <p:nvPr/>
        </p:nvSpPr>
        <p:spPr>
          <a:xfrm>
            <a:off x="0" y="603682"/>
            <a:ext cx="12192000" cy="877985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B6CA504-FBA6-77F9-8ED8-D245C664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bg1"/>
                </a:solidFill>
                <a:latin typeface="+mn-lt"/>
              </a:rPr>
              <a:t>3. Hrudní páteř</a:t>
            </a:r>
          </a:p>
        </p:txBody>
      </p:sp>
      <p:pic>
        <p:nvPicPr>
          <p:cNvPr id="5" name="Online médium 4" title="hrudní páteř   extenze přes osušku">
            <a:hlinkClick r:id="" action="ppaction://media"/>
            <a:extLst>
              <a:ext uri="{FF2B5EF4-FFF2-40B4-BE49-F238E27FC236}">
                <a16:creationId xmlns:a16="http://schemas.microsoft.com/office/drawing/2014/main" id="{2EF16C34-2BBD-19BB-2542-B2BDF288988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79786" y="2191202"/>
            <a:ext cx="5695539" cy="3218196"/>
          </a:xfrm>
          <a:prstGeom prst="rect">
            <a:avLst/>
          </a:prstGeom>
        </p:spPr>
      </p:pic>
      <p:pic>
        <p:nvPicPr>
          <p:cNvPr id="6" name="Online médium 5" title="rotace hrudní páteře">
            <a:hlinkClick r:id="" action="ppaction://media"/>
            <a:extLst>
              <a:ext uri="{FF2B5EF4-FFF2-40B4-BE49-F238E27FC236}">
                <a16:creationId xmlns:a16="http://schemas.microsoft.com/office/drawing/2014/main" id="{0D46E59A-9318-4CF3-C4A9-E5337B1C5633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204017" y="2191202"/>
            <a:ext cx="5695922" cy="3218196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03C59E59-49D8-E25A-7BDD-FF03FD23BAA2}"/>
              </a:ext>
            </a:extLst>
          </p:cNvPr>
          <p:cNvSpPr txBox="1"/>
          <p:nvPr/>
        </p:nvSpPr>
        <p:spPr>
          <a:xfrm>
            <a:off x="1147313" y="5409398"/>
            <a:ext cx="5357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6"/>
              </a:rPr>
              <a:t>https://www.youtube.com/watch?v=3fibw1V3bUw</a:t>
            </a:r>
            <a:endParaRPr lang="cs-CZ" sz="1400" dirty="0"/>
          </a:p>
          <a:p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2033F45-5960-AB24-6C79-215D7A92E184}"/>
              </a:ext>
            </a:extLst>
          </p:cNvPr>
          <p:cNvSpPr txBox="1"/>
          <p:nvPr/>
        </p:nvSpPr>
        <p:spPr>
          <a:xfrm>
            <a:off x="6985951" y="5409398"/>
            <a:ext cx="4132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7"/>
              </a:rPr>
              <a:t>https://www.youtube.com/watch?v=90Xd9Psf0JM</a:t>
            </a:r>
            <a:endParaRPr lang="cs-CZ" sz="1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978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2875F03D-422D-1EED-6072-F0E406E52BB6}"/>
              </a:ext>
            </a:extLst>
          </p:cNvPr>
          <p:cNvSpPr/>
          <p:nvPr/>
        </p:nvSpPr>
        <p:spPr>
          <a:xfrm>
            <a:off x="0" y="365124"/>
            <a:ext cx="12192000" cy="13255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D8585"/>
                </a:solidFill>
              </a:rPr>
              <a:t>Dodatek: Krční páteř</a:t>
            </a:r>
          </a:p>
        </p:txBody>
      </p:sp>
      <p:pic>
        <p:nvPicPr>
          <p:cNvPr id="12" name="Online médium 11" title="protažení svalů kloněných">
            <a:hlinkClick r:id="" action="ppaction://media"/>
            <a:extLst>
              <a:ext uri="{FF2B5EF4-FFF2-40B4-BE49-F238E27FC236}">
                <a16:creationId xmlns:a16="http://schemas.microsoft.com/office/drawing/2014/main" id="{C33C00AF-D41B-5A63-3135-1BEFA3A7C3A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67369" y="2348565"/>
            <a:ext cx="5920176" cy="3344899"/>
          </a:xfrm>
          <a:prstGeom prst="rect">
            <a:avLst/>
          </a:prstGeom>
        </p:spPr>
      </p:pic>
      <p:pic>
        <p:nvPicPr>
          <p:cNvPr id="14" name="Online médium 13" title="posilování šíjových svalů">
            <a:hlinkClick r:id="" action="ppaction://media"/>
            <a:extLst>
              <a:ext uri="{FF2B5EF4-FFF2-40B4-BE49-F238E27FC236}">
                <a16:creationId xmlns:a16="http://schemas.microsoft.com/office/drawing/2014/main" id="{B547C2EC-701B-9F01-50FD-9BF13AF71F60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175825" y="2348565"/>
            <a:ext cx="5920175" cy="3344899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241A15C-AE5F-7CD0-B452-1ECB84B2504D}"/>
              </a:ext>
            </a:extLst>
          </p:cNvPr>
          <p:cNvSpPr txBox="1"/>
          <p:nvPr/>
        </p:nvSpPr>
        <p:spPr>
          <a:xfrm>
            <a:off x="1380227" y="5766566"/>
            <a:ext cx="3778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6"/>
              </a:rPr>
              <a:t>https://www.youtube.com/watch?v=tDcjBmkyuyI</a:t>
            </a:r>
            <a:endParaRPr lang="cs-CZ" sz="1400" dirty="0"/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BFC88B0-9836-35B3-7717-F628A216BD10}"/>
              </a:ext>
            </a:extLst>
          </p:cNvPr>
          <p:cNvSpPr txBox="1"/>
          <p:nvPr/>
        </p:nvSpPr>
        <p:spPr>
          <a:xfrm>
            <a:off x="7272068" y="5766566"/>
            <a:ext cx="4278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hlinkClick r:id="rId7"/>
              </a:rPr>
              <a:t>https://www.youtube.com/watch?v=qiZKlHMxYOQ</a:t>
            </a:r>
            <a:endParaRPr lang="cs-CZ" sz="1400" dirty="0"/>
          </a:p>
          <a:p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02A4CF8-E7D7-06CB-4236-9BE9D8203B42}"/>
              </a:ext>
            </a:extLst>
          </p:cNvPr>
          <p:cNvSpPr txBox="1"/>
          <p:nvPr/>
        </p:nvSpPr>
        <p:spPr>
          <a:xfrm>
            <a:off x="1476554" y="1885115"/>
            <a:ext cx="1081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Posilování svalů krční páteře				Protahování svalů kloněných</a:t>
            </a:r>
          </a:p>
        </p:txBody>
      </p:sp>
    </p:spTree>
    <p:extLst>
      <p:ext uri="{BB962C8B-B14F-4D97-AF65-F5344CB8AC3E}">
        <p14:creationId xmlns:p14="http://schemas.microsoft.com/office/powerpoint/2010/main" val="280413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A5BE0F8F-3C75-DE70-B3CD-65A6ADBCD356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375" y="365125"/>
            <a:ext cx="11172958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Řešení bolestí zad vyžaduje vždy komplexní přístup!  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F8DED20B-92DB-0419-5BD7-0B12B986D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641" y="1987026"/>
            <a:ext cx="10800425" cy="4324582"/>
          </a:xfrm>
        </p:spPr>
        <p:txBody>
          <a:bodyPr/>
          <a:lstStyle/>
          <a:p>
            <a:r>
              <a:rPr lang="cs-CZ" dirty="0"/>
              <a:t>najít </a:t>
            </a:r>
            <a:r>
              <a:rPr lang="cs-CZ" b="1" dirty="0"/>
              <a:t>PŘÍČINU</a:t>
            </a:r>
            <a:r>
              <a:rPr lang="cs-CZ" dirty="0"/>
              <a:t> potíží</a:t>
            </a:r>
          </a:p>
          <a:p>
            <a:r>
              <a:rPr lang="cs-CZ" dirty="0"/>
              <a:t>příčinu kauzálně </a:t>
            </a:r>
            <a:r>
              <a:rPr lang="cs-CZ" b="1" dirty="0"/>
              <a:t>léčit</a:t>
            </a:r>
          </a:p>
          <a:p>
            <a:r>
              <a:rPr lang="cs-CZ" b="1" dirty="0"/>
              <a:t>spánek</a:t>
            </a:r>
          </a:p>
          <a:p>
            <a:r>
              <a:rPr lang="cs-CZ" b="1" dirty="0"/>
              <a:t>strava</a:t>
            </a:r>
          </a:p>
          <a:p>
            <a:r>
              <a:rPr lang="cs-CZ" dirty="0"/>
              <a:t>práce se </a:t>
            </a:r>
            <a:r>
              <a:rPr lang="cs-CZ" b="1" dirty="0"/>
              <a:t>stresem </a:t>
            </a:r>
          </a:p>
          <a:p>
            <a:r>
              <a:rPr lang="cs-CZ" b="1" dirty="0"/>
              <a:t>radost ze života </a:t>
            </a:r>
            <a:r>
              <a:rPr lang="cs-CZ" dirty="0"/>
              <a:t>(humor, vděčnost, pokora, důstojnost)</a:t>
            </a:r>
          </a:p>
          <a:p>
            <a:r>
              <a:rPr lang="cs-CZ" b="1" dirty="0"/>
              <a:t>životní cesta / směr </a:t>
            </a:r>
            <a:r>
              <a:rPr lang="cs-CZ" dirty="0"/>
              <a:t>(životní cíl, poslání, pocit „jsem tady dobře“)</a:t>
            </a:r>
          </a:p>
        </p:txBody>
      </p:sp>
      <p:pic>
        <p:nvPicPr>
          <p:cNvPr id="4100" name="Picture 4" descr="Jak měnit svůj život a plnit si svá přání | Šťastní lidé.cz">
            <a:extLst>
              <a:ext uri="{FF2B5EF4-FFF2-40B4-BE49-F238E27FC236}">
                <a16:creationId xmlns:a16="http://schemas.microsoft.com/office/drawing/2014/main" id="{C0ABF9D6-18E7-1F16-0DB9-7D6FE4220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0216"/>
          <a:stretch/>
        </p:blipFill>
        <p:spPr bwMode="auto">
          <a:xfrm>
            <a:off x="5637805" y="1587963"/>
            <a:ext cx="6364804" cy="271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26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4647F15A-4184-6C79-8D7F-A473096DA4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bg1"/>
                </a:solidFill>
                <a:latin typeface="+mn-lt"/>
              </a:rPr>
              <a:t>Úvod</a:t>
            </a:r>
          </a:p>
        </p:txBody>
      </p:sp>
      <p:sp useBgFill="1"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50616"/>
            <a:ext cx="7461468" cy="5187805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bolest zad je nejčastějším důvodem návštěvy lékaře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potíže se zády </a:t>
            </a:r>
            <a:r>
              <a:rPr lang="cs-CZ" b="1" dirty="0"/>
              <a:t>ovlivňují funkci dalších systémů </a:t>
            </a:r>
            <a:r>
              <a:rPr lang="cs-CZ" dirty="0"/>
              <a:t>– mimo pohybového také interního, metabolického, endokrinního aj.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bolesti zad jsou </a:t>
            </a:r>
            <a:r>
              <a:rPr lang="cs-CZ" b="1" dirty="0"/>
              <a:t>nejčastějším „únikem“ do nemoci</a:t>
            </a:r>
            <a:r>
              <a:rPr lang="cs-CZ" dirty="0"/>
              <a:t>, ať už vědomým, nebo nevědomým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b="1" dirty="0"/>
              <a:t>procento pracovní neschopnosti </a:t>
            </a:r>
            <a:r>
              <a:rPr lang="cs-CZ" dirty="0"/>
              <a:t>dosahuje cca 4 %, tzn. že </a:t>
            </a:r>
            <a:r>
              <a:rPr lang="cs-CZ" b="1" dirty="0"/>
              <a:t>čtyři lidé ze sta</a:t>
            </a:r>
            <a:r>
              <a:rPr lang="cs-CZ" dirty="0"/>
              <a:t> jsou v pracovní neschopnosti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b="1" dirty="0"/>
              <a:t>průměrné trvání</a:t>
            </a:r>
            <a:r>
              <a:rPr lang="cs-CZ" dirty="0"/>
              <a:t> jednoho případu pracovní neschopnosti je</a:t>
            </a:r>
            <a:r>
              <a:rPr lang="cs-CZ" b="1" dirty="0"/>
              <a:t> 44,7 dní</a:t>
            </a:r>
            <a:endParaRPr lang="cs-CZ" dirty="0"/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59227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21FE5C65-C159-D399-63AA-8DCA6DC3C5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69" t="57525" r="52322" b="36684"/>
          <a:stretch/>
        </p:blipFill>
        <p:spPr>
          <a:xfrm>
            <a:off x="6689047" y="4350027"/>
            <a:ext cx="4268817" cy="596617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429F0E38-6E66-5AD0-B727-CAA8C8A88302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4703" y="303965"/>
            <a:ext cx="10457827" cy="1450757"/>
          </a:xfrm>
        </p:spPr>
        <p:txBody>
          <a:bodyPr/>
          <a:lstStyle/>
          <a:p>
            <a:r>
              <a:rPr lang="cs-CZ" b="1" dirty="0">
                <a:solidFill>
                  <a:schemeClr val="bg1"/>
                </a:solidFill>
                <a:latin typeface="+mn-lt"/>
              </a:rPr>
              <a:t>Děkuji za pozornost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A0C4AFB-3E13-404E-82A5-9DDEC7FFF8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22" t="28220" r="46263" b="56000"/>
          <a:stretch/>
        </p:blipFill>
        <p:spPr>
          <a:xfrm>
            <a:off x="5589501" y="2597437"/>
            <a:ext cx="6467911" cy="1625600"/>
          </a:xfrm>
          <a:prstGeom prst="rect">
            <a:avLst/>
          </a:prstGeom>
        </p:spPr>
      </p:pic>
      <p:sp>
        <p:nvSpPr>
          <p:cNvPr id="8" name="AutoShape 2" descr="john-speirs_i-guess-summers-over_00005017 copy">
            <a:extLst>
              <a:ext uri="{FF2B5EF4-FFF2-40B4-BE49-F238E27FC236}">
                <a16:creationId xmlns:a16="http://schemas.microsoft.com/office/drawing/2014/main" id="{0EC06D4A-9DA7-1128-E74F-EF34913A62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FC855764-1CF8-3550-95FF-E52C61C1EB7D}"/>
              </a:ext>
            </a:extLst>
          </p:cNvPr>
          <p:cNvSpPr/>
          <p:nvPr/>
        </p:nvSpPr>
        <p:spPr>
          <a:xfrm>
            <a:off x="5486400" y="2336800"/>
            <a:ext cx="1295400" cy="162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931D568-334F-746C-9C67-2040AF0B0FD8}"/>
              </a:ext>
            </a:extLst>
          </p:cNvPr>
          <p:cNvSpPr/>
          <p:nvPr/>
        </p:nvSpPr>
        <p:spPr>
          <a:xfrm>
            <a:off x="10905067" y="5401732"/>
            <a:ext cx="1279345" cy="12111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D8B25113-B3D4-0DEE-B7F9-88C948207D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35" t="50828" r="70975" b="43381"/>
          <a:stretch/>
        </p:blipFill>
        <p:spPr>
          <a:xfrm>
            <a:off x="6621243" y="5103423"/>
            <a:ext cx="932183" cy="596617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B2CA097D-B7F3-7B83-2007-D11194D59781}"/>
              </a:ext>
            </a:extLst>
          </p:cNvPr>
          <p:cNvSpPr txBox="1"/>
          <p:nvPr/>
        </p:nvSpPr>
        <p:spPr>
          <a:xfrm>
            <a:off x="7528599" y="5103423"/>
            <a:ext cx="4016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hlinkClick r:id="rId3"/>
              </a:rPr>
              <a:t>https://fyzioterapie-online.cz/</a:t>
            </a:r>
            <a:endParaRPr lang="cs-CZ" sz="2400" dirty="0"/>
          </a:p>
          <a:p>
            <a:endParaRPr lang="cs-CZ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A812A5DB-0B2E-CD51-CA8F-ACE5EB090B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r="14616"/>
          <a:stretch/>
        </p:blipFill>
        <p:spPr>
          <a:xfrm>
            <a:off x="1472413" y="1953728"/>
            <a:ext cx="2892553" cy="428951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701760F9-69B2-1099-ABED-C200E9CC4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40826" y="2774005"/>
            <a:ext cx="5142317" cy="289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2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C945C13D-EAF4-9421-0E37-5753C0DBA3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chemeClr val="bg1"/>
                </a:solidFill>
                <a:latin typeface="+mn-lt"/>
              </a:rPr>
              <a:t>Proč záda tak často bolí a proč tak dlouho trvá léčba?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301" y="1997477"/>
            <a:ext cx="7567552" cy="433674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bolest v zádech se často léčí </a:t>
            </a:r>
            <a:r>
              <a:rPr lang="cs-CZ" b="1" dirty="0"/>
              <a:t>systémem ZOOM IN </a:t>
            </a:r>
            <a:r>
              <a:rPr lang="cs-CZ" dirty="0"/>
              <a:t>– tedy v místě bolesti        jiné označení pro tuto léčbu je léčba </a:t>
            </a:r>
            <a:r>
              <a:rPr lang="cs-CZ" b="1" dirty="0"/>
              <a:t>symptomatická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b="1" dirty="0"/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opakem je léčba </a:t>
            </a:r>
            <a:r>
              <a:rPr lang="cs-CZ" b="1" dirty="0"/>
              <a:t>kauzální</a:t>
            </a:r>
            <a:r>
              <a:rPr lang="cs-CZ" dirty="0"/>
              <a:t> (příčinná) – neboli systém </a:t>
            </a:r>
            <a:r>
              <a:rPr lang="cs-CZ" b="1" dirty="0"/>
              <a:t>ZOOM OUT </a:t>
            </a:r>
            <a:r>
              <a:rPr lang="cs-CZ" dirty="0"/>
              <a:t>(díváme se na tělo jako funkční celek, ne jen na jeho bolestivou část) </a:t>
            </a:r>
            <a:endParaRPr lang="cs-CZ" sz="2800" dirty="0"/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6EE10EBB-474E-AACD-54F9-4C4FE82322F0}"/>
              </a:ext>
            </a:extLst>
          </p:cNvPr>
          <p:cNvSpPr/>
          <p:nvPr/>
        </p:nvSpPr>
        <p:spPr>
          <a:xfrm>
            <a:off x="4225490" y="2560320"/>
            <a:ext cx="529389" cy="413887"/>
          </a:xfrm>
          <a:prstGeom prst="rightArrow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8662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Bolest zad může znamenat: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301" y="1997477"/>
            <a:ext cx="7285032" cy="433674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(NEJEN </a:t>
            </a:r>
            <a:r>
              <a:rPr lang="cs-CZ" b="1" dirty="0"/>
              <a:t>lokální mechanickou poruchu </a:t>
            </a:r>
            <a:r>
              <a:rPr lang="cs-CZ" dirty="0"/>
              <a:t>– např. výhřez ploténky, přetížení měkkých tkání), ale např. také:</a:t>
            </a:r>
          </a:p>
          <a:p>
            <a:pPr>
              <a:lnSpc>
                <a:spcPct val="110000"/>
              </a:lnSpc>
            </a:pPr>
            <a:r>
              <a:rPr lang="cs-CZ" dirty="0"/>
              <a:t>n</a:t>
            </a:r>
            <a:r>
              <a:rPr lang="cs-CZ" sz="2800" dirty="0"/>
              <a:t>estejnou </a:t>
            </a:r>
            <a:r>
              <a:rPr lang="cs-CZ" sz="2800" b="1" dirty="0"/>
              <a:t>délku končetin</a:t>
            </a:r>
          </a:p>
          <a:p>
            <a:pPr>
              <a:lnSpc>
                <a:spcPct val="110000"/>
              </a:lnSpc>
            </a:pPr>
            <a:r>
              <a:rPr lang="cs-CZ" dirty="0"/>
              <a:t>setrvalé asymetrické </a:t>
            </a:r>
            <a:r>
              <a:rPr lang="cs-CZ" b="1" dirty="0"/>
              <a:t>posturální zatížení </a:t>
            </a:r>
            <a:r>
              <a:rPr lang="cs-CZ" dirty="0"/>
              <a:t>(např. sed s nohou přes nohu)</a:t>
            </a:r>
          </a:p>
          <a:p>
            <a:pPr>
              <a:lnSpc>
                <a:spcPct val="110000"/>
              </a:lnSpc>
            </a:pPr>
            <a:r>
              <a:rPr lang="cs-CZ" dirty="0"/>
              <a:t>zkrácení </a:t>
            </a:r>
            <a:r>
              <a:rPr lang="cs-CZ" b="1" dirty="0"/>
              <a:t>nervových vláken</a:t>
            </a:r>
            <a:r>
              <a:rPr lang="cs-CZ" dirty="0"/>
              <a:t> </a:t>
            </a:r>
          </a:p>
          <a:p>
            <a:pPr>
              <a:lnSpc>
                <a:spcPct val="110000"/>
              </a:lnSpc>
            </a:pPr>
            <a:r>
              <a:rPr lang="cs-CZ" dirty="0"/>
              <a:t>nedoléčené </a:t>
            </a:r>
            <a:r>
              <a:rPr lang="cs-CZ" b="1" dirty="0"/>
              <a:t>zranění</a:t>
            </a:r>
            <a:r>
              <a:rPr lang="cs-CZ" dirty="0"/>
              <a:t> na končetině</a:t>
            </a:r>
          </a:p>
          <a:p>
            <a:pPr>
              <a:lnSpc>
                <a:spcPct val="110000"/>
              </a:lnSpc>
            </a:pPr>
            <a:r>
              <a:rPr lang="cs-CZ" b="1" dirty="0"/>
              <a:t>degenerativní onemocnění </a:t>
            </a:r>
            <a:r>
              <a:rPr lang="cs-CZ" dirty="0"/>
              <a:t>na končetině – artróza kloubu aj.</a:t>
            </a:r>
          </a:p>
          <a:p>
            <a:pPr marL="0" indent="0">
              <a:lnSpc>
                <a:spcPct val="110000"/>
              </a:lnSpc>
              <a:buNone/>
            </a:pPr>
            <a:endParaRPr lang="cs-CZ" dirty="0"/>
          </a:p>
          <a:p>
            <a:pPr>
              <a:lnSpc>
                <a:spcPct val="110000"/>
              </a:lnSpc>
            </a:pPr>
            <a:endParaRPr lang="cs-CZ" dirty="0"/>
          </a:p>
          <a:p>
            <a:pPr marL="0" indent="0">
              <a:lnSpc>
                <a:spcPct val="110000"/>
              </a:lnSpc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9197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chemeClr val="bg1"/>
                </a:solidFill>
                <a:latin typeface="+mn-lt"/>
              </a:rPr>
              <a:t>Proč záda tak často bolí a proč tak dlouho trvá léčba?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301" y="1997477"/>
            <a:ext cx="7462421" cy="469628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v zádech nebolí jen „záda“ – tj. </a:t>
            </a:r>
            <a:r>
              <a:rPr lang="cs-CZ" b="1" dirty="0"/>
              <a:t>měkké tkáně 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b="1" dirty="0"/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do zad mají projekce také </a:t>
            </a:r>
            <a:r>
              <a:rPr lang="cs-CZ" b="1" dirty="0"/>
              <a:t>potíže s vnitřními orgány</a:t>
            </a:r>
            <a:r>
              <a:rPr lang="cs-CZ" dirty="0"/>
              <a:t> (např. bolest mezi lopatkami může být od žaludku, bolest beder po operaci orgánů v pánvi, císařském řezu, autoimunitní záněty střev…)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v zádech </a:t>
            </a:r>
            <a:r>
              <a:rPr lang="cs-CZ" b="1" dirty="0"/>
              <a:t>„bolí“ také stres 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723565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BE400-4F6D-0A93-B734-4B5455791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D9028AA5-DF0B-B051-4B28-65B73B114B89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FB5A5ED-85DC-6A3A-37E9-38FD5A92D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chemeClr val="bg1"/>
                </a:solidFill>
                <a:latin typeface="+mn-lt"/>
              </a:rPr>
              <a:t>Praktická ukázka I: Automasáž tenisovým míčkem  </a:t>
            </a:r>
          </a:p>
        </p:txBody>
      </p:sp>
      <p:pic>
        <p:nvPicPr>
          <p:cNvPr id="8" name="Online médium 7" title="malý prsní sval">
            <a:hlinkClick r:id="" action="ppaction://media"/>
            <a:extLst>
              <a:ext uri="{FF2B5EF4-FFF2-40B4-BE49-F238E27FC236}">
                <a16:creationId xmlns:a16="http://schemas.microsoft.com/office/drawing/2014/main" id="{86265D66-8D19-0F23-6BAC-D057A5EE7D3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24692" y="1514742"/>
            <a:ext cx="5189643" cy="2945195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5D5D4535-AEB5-593C-40F0-AEE5EFA418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51" t="36919" r="37963" b="31335"/>
          <a:stretch/>
        </p:blipFill>
        <p:spPr bwMode="auto">
          <a:xfrm>
            <a:off x="624692" y="4557712"/>
            <a:ext cx="5179342" cy="21310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D10B677-1F29-7C61-0B38-49049FE178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9" t="17859" r="7846"/>
          <a:stretch/>
        </p:blipFill>
        <p:spPr bwMode="auto">
          <a:xfrm>
            <a:off x="5947882" y="2117558"/>
            <a:ext cx="2718650" cy="200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9A3B974-4048-13FB-FDCA-E1FB88F9B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3"/>
          <a:stretch/>
        </p:blipFill>
        <p:spPr bwMode="auto">
          <a:xfrm>
            <a:off x="5944948" y="4202230"/>
            <a:ext cx="2718649" cy="247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65B7A7E-695B-74F3-A670-C84997675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145" y="2117558"/>
            <a:ext cx="3263333" cy="193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2E3B2515-BB0F-2738-8E95-B1C17EC9177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7" t="35195" r="13764"/>
          <a:stretch/>
        </p:blipFill>
        <p:spPr bwMode="auto">
          <a:xfrm>
            <a:off x="8804511" y="4239638"/>
            <a:ext cx="3255967" cy="23974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A8B1300C-2A94-0A38-C7F3-AD64DF5B0317}"/>
              </a:ext>
            </a:extLst>
          </p:cNvPr>
          <p:cNvSpPr txBox="1"/>
          <p:nvPr/>
        </p:nvSpPr>
        <p:spPr>
          <a:xfrm rot="16200000">
            <a:off x="-2151978" y="3791813"/>
            <a:ext cx="5063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hlinkClick r:id="rId9"/>
              </a:rPr>
              <a:t>https://www.youtube.com/watch?v=VRd8UXYQ0zA&amp;t=1s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2310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+mn-lt"/>
              </a:rPr>
              <a:t>Bolest zad z pohledu psychosomatiky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1667" y="1717320"/>
            <a:ext cx="7650333" cy="5140679"/>
          </a:xfrm>
        </p:spPr>
        <p:txBody>
          <a:bodyPr>
            <a:normAutofit/>
          </a:bodyPr>
          <a:lstStyle/>
          <a:p>
            <a:r>
              <a:rPr lang="cs-CZ" dirty="0"/>
              <a:t>bolest zad vyjadřuje </a:t>
            </a:r>
            <a:r>
              <a:rPr lang="cs-CZ" b="1" dirty="0"/>
              <a:t>„ohnutí pod tíhou života“</a:t>
            </a:r>
            <a:r>
              <a:rPr lang="cs-CZ" dirty="0"/>
              <a:t>, </a:t>
            </a:r>
            <a:r>
              <a:rPr lang="cs-CZ" b="1" dirty="0"/>
              <a:t>„ohnutí žalem“</a:t>
            </a:r>
          </a:p>
          <a:p>
            <a:endParaRPr lang="cs-CZ" b="1" dirty="0"/>
          </a:p>
          <a:p>
            <a:r>
              <a:rPr lang="cs-CZ" dirty="0"/>
              <a:t>bolesti v krční oblasti mohou souviset s problémem říkat „ne“ (chronické přetěžování se)</a:t>
            </a:r>
          </a:p>
          <a:p>
            <a:endParaRPr lang="cs-CZ" dirty="0"/>
          </a:p>
          <a:p>
            <a:r>
              <a:rPr lang="cs-CZ" dirty="0"/>
              <a:t>v </a:t>
            </a:r>
            <a:r>
              <a:rPr lang="cs-CZ" b="1" dirty="0"/>
              <a:t>hrudní</a:t>
            </a:r>
            <a:r>
              <a:rPr lang="cs-CZ" dirty="0"/>
              <a:t> oblasti souvisí s pocitem </a:t>
            </a:r>
            <a:r>
              <a:rPr lang="cs-CZ" b="1" dirty="0"/>
              <a:t>nedostatku citové opory</a:t>
            </a:r>
          </a:p>
          <a:p>
            <a:endParaRPr lang="cs-CZ" b="1" dirty="0"/>
          </a:p>
          <a:p>
            <a:r>
              <a:rPr lang="cs-CZ" b="1" dirty="0"/>
              <a:t>bederní část a křížová oblast </a:t>
            </a:r>
            <a:r>
              <a:rPr lang="cs-CZ" dirty="0"/>
              <a:t>znamená </a:t>
            </a:r>
            <a:r>
              <a:rPr lang="cs-CZ" b="1" dirty="0"/>
              <a:t>obavy a vinu, finanční nebo existenciální</a:t>
            </a:r>
            <a:r>
              <a:rPr lang="cs-CZ" dirty="0"/>
              <a:t> problémy </a:t>
            </a:r>
          </a:p>
          <a:p>
            <a:pPr marL="0" indent="0">
              <a:lnSpc>
                <a:spcPct val="110000"/>
              </a:lnSpc>
              <a:buNone/>
            </a:pPr>
            <a:endParaRPr lang="cs-CZ" sz="2800" b="1" dirty="0"/>
          </a:p>
        </p:txBody>
      </p:sp>
      <p:pic>
        <p:nvPicPr>
          <p:cNvPr id="1026" name="Picture 2" descr="Silueta Ježíšova nese kříž na kopci Stock fotografie 527435329 |  Shutterstock">
            <a:extLst>
              <a:ext uri="{FF2B5EF4-FFF2-40B4-BE49-F238E27FC236}">
                <a16:creationId xmlns:a16="http://schemas.microsoft.com/office/drawing/2014/main" id="{5661B5D9-82CB-36EA-B658-B88FCB56E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8" b="12409"/>
          <a:stretch/>
        </p:blipFill>
        <p:spPr bwMode="auto">
          <a:xfrm>
            <a:off x="8709037" y="1587963"/>
            <a:ext cx="3384267" cy="283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Úzkosti - Tymosia">
            <a:extLst>
              <a:ext uri="{FF2B5EF4-FFF2-40B4-BE49-F238E27FC236}">
                <a16:creationId xmlns:a16="http://schemas.microsoft.com/office/drawing/2014/main" id="{BA80FF7A-627A-A552-999C-C164C92D37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6" b="20382"/>
          <a:stretch/>
        </p:blipFill>
        <p:spPr bwMode="auto">
          <a:xfrm>
            <a:off x="8709037" y="4465165"/>
            <a:ext cx="3384267" cy="241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698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9"/>
          <a:stretch/>
        </p:blipFill>
        <p:spPr>
          <a:xfrm>
            <a:off x="5889333" y="1455938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rgbClr val="CD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365125"/>
            <a:ext cx="12064752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solidFill>
                  <a:schemeClr val="bg1"/>
                </a:solidFill>
                <a:latin typeface="+mn-lt"/>
              </a:rPr>
              <a:t>„Vypínání“ bolesti analgetiky je podobné, jako přelepení výstražné kontrolky – jedná se o nouzové řešení – tělo „jede“, porucha trvá.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FDEB5D8-457A-8B51-6A89-BA4DB2EF1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31" y="1690688"/>
            <a:ext cx="6096000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ál 2">
            <a:extLst>
              <a:ext uri="{FF2B5EF4-FFF2-40B4-BE49-F238E27FC236}">
                <a16:creationId xmlns:a16="http://schemas.microsoft.com/office/drawing/2014/main" id="{F3BE6371-BCDD-B392-233E-B12233DA394F}"/>
              </a:ext>
            </a:extLst>
          </p:cNvPr>
          <p:cNvSpPr/>
          <p:nvPr/>
        </p:nvSpPr>
        <p:spPr>
          <a:xfrm>
            <a:off x="5031421" y="1531411"/>
            <a:ext cx="5240783" cy="53759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048F3D4-0872-E4A0-D76A-4199854AA199}"/>
              </a:ext>
            </a:extLst>
          </p:cNvPr>
          <p:cNvSpPr txBox="1"/>
          <p:nvPr/>
        </p:nvSpPr>
        <p:spPr>
          <a:xfrm>
            <a:off x="5481222" y="2325950"/>
            <a:ext cx="43411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bg1"/>
                </a:solidFill>
              </a:rPr>
              <a:t>VÝSLEDKEM JE OPAKOVANÉ POŠKOZOVÁNÍ TKÁNÍ, KTERÉ POSTUPNĚ MĚNÍ </a:t>
            </a:r>
            <a:r>
              <a:rPr lang="cs-CZ" sz="3200" b="1" u="sng" dirty="0">
                <a:solidFill>
                  <a:schemeClr val="bg1"/>
                </a:solidFill>
              </a:rPr>
              <a:t>FUNKČNÍ</a:t>
            </a:r>
            <a:r>
              <a:rPr lang="cs-CZ" sz="3200" b="1" dirty="0">
                <a:solidFill>
                  <a:schemeClr val="bg1"/>
                </a:solidFill>
              </a:rPr>
              <a:t> PORUCHU NA PORUCHU </a:t>
            </a:r>
            <a:r>
              <a:rPr lang="cs-CZ" sz="3200" b="1" u="sng" dirty="0">
                <a:solidFill>
                  <a:schemeClr val="bg1"/>
                </a:solidFill>
              </a:rPr>
              <a:t>STRUKTURÁLNÍ</a:t>
            </a:r>
          </a:p>
        </p:txBody>
      </p:sp>
    </p:spTree>
    <p:extLst>
      <p:ext uri="{BB962C8B-B14F-4D97-AF65-F5344CB8AC3E}">
        <p14:creationId xmlns:p14="http://schemas.microsoft.com/office/powerpoint/2010/main" val="222338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D45A12E-55F4-4A04-870C-EB712A1188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67" t="55664" r="11529" b="8996"/>
          <a:stretch/>
        </p:blipFill>
        <p:spPr>
          <a:xfrm>
            <a:off x="911050" y="2183905"/>
            <a:ext cx="10547847" cy="376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1599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7756</TotalTime>
  <Words>686</Words>
  <Application>Microsoft Office PowerPoint</Application>
  <PresentationFormat>Širokoúhlá obrazovka</PresentationFormat>
  <Paragraphs>80</Paragraphs>
  <Slides>20</Slides>
  <Notes>0</Notes>
  <HiddenSlides>0</HiddenSlides>
  <MMClips>12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Motiv Office</vt:lpstr>
      <vt:lpstr> Bolesti zad a jak na ně   </vt:lpstr>
      <vt:lpstr>Úvod</vt:lpstr>
      <vt:lpstr>Proč záda tak často bolí a proč tak dlouho trvá léčba?</vt:lpstr>
      <vt:lpstr>Bolest zad může znamenat: </vt:lpstr>
      <vt:lpstr>Proč záda tak často bolí a proč tak dlouho trvá léčba? </vt:lpstr>
      <vt:lpstr>Praktická ukázka I: Automasáž tenisovým míčkem  </vt:lpstr>
      <vt:lpstr>Bolest zad z pohledu psychosomatiky</vt:lpstr>
      <vt:lpstr>„Vypínání“ bolesti analgetiky je podobné, jako přelepení výstražné kontrolky – jedná se o nouzové řešení – tělo „jede“, porucha trvá.</vt:lpstr>
      <vt:lpstr>Prezentace aplikace PowerPoint</vt:lpstr>
      <vt:lpstr>Prezentace aplikace PowerPoint</vt:lpstr>
      <vt:lpstr>Jak s námi „(ne)dýchají“ naše ploténky</vt:lpstr>
      <vt:lpstr>Dech – rozšíření hrudníku do strany</vt:lpstr>
      <vt:lpstr>TOP 3 testy</vt:lpstr>
      <vt:lpstr>1. Chodidlo</vt:lpstr>
      <vt:lpstr>2. Core</vt:lpstr>
      <vt:lpstr>2. Core</vt:lpstr>
      <vt:lpstr>3. Hrudní páteř</vt:lpstr>
      <vt:lpstr>Dodatek: Krční páteř</vt:lpstr>
      <vt:lpstr>Řešení bolestí zad vyžaduje vždy komplexní přístup!  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Kolenní kloub – diagnostika a moderní rehabilitační postupy u nejčastějších patologických stavů</dc:title>
  <dc:creator>Kateřina Honová</dc:creator>
  <cp:lastModifiedBy>Katerina Honova</cp:lastModifiedBy>
  <cp:revision>115</cp:revision>
  <dcterms:created xsi:type="dcterms:W3CDTF">2019-11-17T12:57:47Z</dcterms:created>
  <dcterms:modified xsi:type="dcterms:W3CDTF">2025-04-06T06:57:24Z</dcterms:modified>
</cp:coreProperties>
</file>