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676" r:id="rId2"/>
    <p:sldId id="257" r:id="rId3"/>
    <p:sldId id="658" r:id="rId4"/>
    <p:sldId id="729" r:id="rId5"/>
    <p:sldId id="679" r:id="rId6"/>
    <p:sldId id="1553" r:id="rId7"/>
    <p:sldId id="731" r:id="rId8"/>
    <p:sldId id="1557" r:id="rId9"/>
    <p:sldId id="1236" r:id="rId10"/>
    <p:sldId id="1015" r:id="rId11"/>
    <p:sldId id="1558" r:id="rId12"/>
    <p:sldId id="1559" r:id="rId13"/>
    <p:sldId id="1560" r:id="rId14"/>
    <p:sldId id="1561" r:id="rId15"/>
    <p:sldId id="1562" r:id="rId16"/>
    <p:sldId id="1563" r:id="rId17"/>
    <p:sldId id="795" r:id="rId18"/>
    <p:sldId id="354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eřina Honová" initials="KH" lastIdx="1" clrIdx="0">
    <p:extLst>
      <p:ext uri="{19B8F6BF-5375-455C-9EA6-DF929625EA0E}">
        <p15:presenceInfo xmlns:p15="http://schemas.microsoft.com/office/powerpoint/2012/main" userId="Kateřina Hon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8585"/>
    <a:srgbClr val="FFFFFF"/>
    <a:srgbClr val="499977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53073-593D-477A-BA21-1E27D7D4667C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3BE74-9001-46B3-95F8-64431B21A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08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C86BD-C5A8-4CDF-B503-BF33A0B9648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1870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79EE2C-4830-4C8B-976F-2BAAB9314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AF0752-E96D-41DD-8121-23BDCF940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CD977AF-2016-4670-9783-8076C49A5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61D2803-89CD-42F3-AB53-7629E7FEE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DED9AB5-4F72-427F-A0ED-CDDF178C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239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0BE7E9-1E20-41D2-8513-7A17185E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028D5F1-D403-4B2E-92BB-B9F896807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DA955C7-BE19-4BCF-BB6C-B66F8A924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0C8D2C-3BE9-46E6-AF04-2379EDED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59BCDE-D1ED-44E5-8C72-368437B29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9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71F9DE2-B81B-42D6-9249-9AD94976D2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7844A42-F28F-4B62-9DDC-9AFA7ACE9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FD6660-3C95-48BA-B49B-AB7C2ADF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49C0C55-802D-4A51-A8DE-37BAB1B7F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CD412F-B09F-4D2F-84B7-BA692CD3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41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0A8227-DD53-463E-973F-C6A8A227E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CD2267-BDF8-450C-A028-23D7846BD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0FF9D81-7819-46AC-9D3D-8423EF88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89F2B7-602A-43D3-A388-72118037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4E69478-31F8-4AB8-966D-B4C9CC98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46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DE45F4-5C55-4117-83E4-7D057EB5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73BD177-CE21-4FF2-B73F-377B7F4DB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9F6FBB6-B651-4D54-BDBC-6625C8DCB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8DC02EA-1435-476C-AA68-530FDB6C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0B3CC09-37EC-47E7-A8BC-45AA39370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116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B0CB06-948D-4D54-BC10-FC24A79B7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CC9EDF-C6A6-4463-A5B2-2453E8DC00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8031B82-B8A1-4F2C-9B5A-78F78D7FEB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9EFCCAB-AEF9-4F38-A947-CD456EC2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D3F4915-917C-4965-BBB2-56A158DF6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575E180-BC5A-4967-8416-6D8C6EEEF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85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49E0FB-FFB7-42D8-A8B7-AA683C14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5A41B04-B477-4201-BAE8-E5E039402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8A83F3A-923A-4D95-BB6A-3350581F5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8637192-A5E4-4FD3-921A-5D70E1DF5D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8246BE8-D0C6-4CDF-A1AA-95011D1A16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04BFBA0B-B0F0-4A6C-8567-F53171E6B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B46C781-9F25-49EC-872D-69B63F07A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E326547-4137-46DF-915F-A57A6CCC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28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4D119C-BD74-43EF-87A2-E5590FFE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6A330D3-A81A-4C58-90CC-2A56D96F8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EDC5800-D1DD-4D71-97EA-DDDFF2D0E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6424D43-B6C5-49CA-BD46-9C85A7476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428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CFA6B01-3E23-4269-B6C5-2F92EE1C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7B3C315-395F-4665-A094-FE52B6512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7746F98-6A33-4FEC-87DF-D8830474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15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C5495D-1C59-440C-8890-8D94CE7F9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999419-7DCE-4FF2-9C76-43FF54456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93C09C8-4F72-4945-8546-7814B580A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8252EE8-814F-4791-9962-3D3226FA3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7CDD112-9CCD-43C2-A850-04CF042D3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E560A0D-459B-4FFB-8775-59DC55E46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29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C171B6-9C02-4965-AE96-1546D25CE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D4EA4C7-373A-4943-954B-9F9CC07233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96E17F8-4642-4D9C-B5DC-3247C42F6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3CB1914-0CAC-4A44-9D3A-3CA338E54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DB73F42-CAF1-407E-85FC-55A468E81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2856CCC-61D4-4622-92AF-AFE347570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16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4E561E63-CA33-4F6E-A3DA-1853DAFD6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3C2696A-B769-45D4-823A-9C85A069D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60FDFA2-B00A-4276-A212-8E599DF87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72E1-F0FC-442C-A4C0-D4E18FF64039}" type="datetimeFigureOut">
              <a:rPr lang="cs-CZ" smtClean="0"/>
              <a:t>07.04.2026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015889D-2600-462E-A95A-60E057ED6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49727DD-81BA-43DA-8896-702E56A38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E4D9-F3CD-416D-BCEB-1367D89ADE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25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hyperlink" Target="https://fyzioterapie-online.cz/" TargetMode="Externa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85B84FA-1969-B13B-4FB5-626C2E8D7D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37703" y="0"/>
            <a:ext cx="7954297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DB676932-F745-DE50-AD7F-118D76433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2580" y="4965786"/>
            <a:ext cx="8584582" cy="1706410"/>
          </a:xfrm>
        </p:spPr>
        <p:txBody>
          <a:bodyPr>
            <a:noAutofit/>
          </a:bodyPr>
          <a:lstStyle/>
          <a:p>
            <a:pPr algn="l"/>
            <a:br>
              <a:rPr lang="cs-CZ" sz="48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Bolesti zad a jak na ně: II. část</a:t>
            </a:r>
            <a:br>
              <a:rPr lang="cs-CZ" sz="4000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800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sz="4800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1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07AF1C-4B8C-5A97-A6DB-FFBB913E7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45895" y="5543359"/>
            <a:ext cx="6773818" cy="1221431"/>
          </a:xfrm>
        </p:spPr>
        <p:txBody>
          <a:bodyPr>
            <a:normAutofit/>
          </a:bodyPr>
          <a:lstStyle/>
          <a:p>
            <a:endParaRPr lang="cs-CZ" dirty="0"/>
          </a:p>
          <a:p>
            <a:pPr algn="l"/>
            <a:r>
              <a:rPr lang="cs-CZ" sz="3200" dirty="0">
                <a:solidFill>
                  <a:schemeClr val="bg2">
                    <a:lumMod val="50000"/>
                  </a:schemeClr>
                </a:solidFill>
              </a:rPr>
              <a:t>Kateřina Honová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5D2DCD6D-9BB4-137E-02BB-DB73C208FB7B}"/>
              </a:ext>
            </a:extLst>
          </p:cNvPr>
          <p:cNvSpPr/>
          <p:nvPr/>
        </p:nvSpPr>
        <p:spPr>
          <a:xfrm>
            <a:off x="1" y="0"/>
            <a:ext cx="2029326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CFCD11B-F109-F029-2892-8F9540CD9B7C}"/>
              </a:ext>
            </a:extLst>
          </p:cNvPr>
          <p:cNvCxnSpPr>
            <a:cxnSpLocks/>
          </p:cNvCxnSpPr>
          <p:nvPr/>
        </p:nvCxnSpPr>
        <p:spPr>
          <a:xfrm>
            <a:off x="2029326" y="5730459"/>
            <a:ext cx="7212997" cy="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>
            <a:extLst>
              <a:ext uri="{FF2B5EF4-FFF2-40B4-BE49-F238E27FC236}">
                <a16:creationId xmlns:a16="http://schemas.microsoft.com/office/drawing/2014/main" id="{7F516083-084B-0099-2839-522244D69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579" y="759445"/>
            <a:ext cx="1398078" cy="5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140C59C4-A9BD-BF63-6607-ACA0D6AAA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251" y="261652"/>
            <a:ext cx="1398078" cy="1280826"/>
          </a:xfrm>
          <a:prstGeom prst="rect">
            <a:avLst/>
          </a:prstGeom>
        </p:spPr>
      </p:pic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A14554F5-57A8-FED1-CB29-10C1E0DD1DA7}"/>
              </a:ext>
            </a:extLst>
          </p:cNvPr>
          <p:cNvCxnSpPr>
            <a:cxnSpLocks/>
          </p:cNvCxnSpPr>
          <p:nvPr/>
        </p:nvCxnSpPr>
        <p:spPr>
          <a:xfrm>
            <a:off x="0" y="5730459"/>
            <a:ext cx="202932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56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33D616E-5652-D716-F15B-AF1BBFFC846C}"/>
              </a:ext>
            </a:extLst>
          </p:cNvPr>
          <p:cNvSpPr/>
          <p:nvPr/>
        </p:nvSpPr>
        <p:spPr>
          <a:xfrm>
            <a:off x="0" y="365124"/>
            <a:ext cx="12192000" cy="13255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42A594F-0E92-46AD-9AD7-CD00D59ED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754" y="340849"/>
            <a:ext cx="10515600" cy="1325563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Testujeme!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24CB80D-4CBF-CC8A-391B-F7D152A7EF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77389" y="1956829"/>
            <a:ext cx="3581702" cy="284162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777FD39-6EE4-F325-1D69-352DE08E5B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33" y="4866855"/>
            <a:ext cx="2751668" cy="195791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03C7583-CC89-10C0-AFEF-8FE05E9F1A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78668" y="4866855"/>
            <a:ext cx="3050619" cy="1957917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4335004-B2C2-5AFB-4733-52D56803CF9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88554" y="4844242"/>
            <a:ext cx="2943779" cy="198053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E783621C-72D7-D832-DA72-5F52B2C3D48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63146" y="4844242"/>
            <a:ext cx="3161121" cy="1961733"/>
          </a:xfrm>
          <a:prstGeom prst="rect">
            <a:avLst/>
          </a:pr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D6B79138-46A6-01DA-C8DC-8DAE82D0364F}"/>
              </a:ext>
            </a:extLst>
          </p:cNvPr>
          <p:cNvSpPr txBox="1"/>
          <p:nvPr/>
        </p:nvSpPr>
        <p:spPr>
          <a:xfrm>
            <a:off x="8023927" y="1810928"/>
            <a:ext cx="665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>
                <a:solidFill>
                  <a:srgbClr val="CD8585"/>
                </a:solidFill>
              </a:rPr>
              <a:t>1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60B662E2-BFD6-AAC6-B8AD-76DABC2F0EA4}"/>
              </a:ext>
            </a:extLst>
          </p:cNvPr>
          <p:cNvSpPr txBox="1"/>
          <p:nvPr/>
        </p:nvSpPr>
        <p:spPr>
          <a:xfrm>
            <a:off x="2327053" y="4701160"/>
            <a:ext cx="665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>
                <a:solidFill>
                  <a:srgbClr val="CD8585"/>
                </a:solidFill>
              </a:rPr>
              <a:t>2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004351BF-65BF-17E9-1A93-2207EEB15C77}"/>
              </a:ext>
            </a:extLst>
          </p:cNvPr>
          <p:cNvSpPr txBox="1"/>
          <p:nvPr/>
        </p:nvSpPr>
        <p:spPr>
          <a:xfrm>
            <a:off x="5430982" y="4701160"/>
            <a:ext cx="665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>
                <a:solidFill>
                  <a:srgbClr val="CD8585"/>
                </a:solidFill>
              </a:rPr>
              <a:t>3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71F1D51-980C-B4C3-B9F6-A0149839526D}"/>
              </a:ext>
            </a:extLst>
          </p:cNvPr>
          <p:cNvSpPr txBox="1"/>
          <p:nvPr/>
        </p:nvSpPr>
        <p:spPr>
          <a:xfrm>
            <a:off x="8326582" y="4669114"/>
            <a:ext cx="665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>
                <a:solidFill>
                  <a:srgbClr val="CD8585"/>
                </a:solidFill>
              </a:rPr>
              <a:t>4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35E31A2B-C231-6726-8757-D8B1D27049B2}"/>
              </a:ext>
            </a:extLst>
          </p:cNvPr>
          <p:cNvSpPr txBox="1"/>
          <p:nvPr/>
        </p:nvSpPr>
        <p:spPr>
          <a:xfrm>
            <a:off x="11526982" y="4701160"/>
            <a:ext cx="665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>
                <a:solidFill>
                  <a:srgbClr val="CD8585"/>
                </a:solidFill>
              </a:rPr>
              <a:t>5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0009FFB-FFE0-6D61-9373-941585A492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25" y="1962194"/>
            <a:ext cx="4962310" cy="2841625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208EFA67-2603-740D-56ED-32C527F5DC9C}"/>
              </a:ext>
            </a:extLst>
          </p:cNvPr>
          <p:cNvSpPr txBox="1"/>
          <p:nvPr/>
        </p:nvSpPr>
        <p:spPr>
          <a:xfrm>
            <a:off x="8671453" y="1936132"/>
            <a:ext cx="34178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Pokud máme „hezký“ předklon ve stoje nebo vsedě, tak pravděpodobně NEMÁME sakralizaci. </a:t>
            </a:r>
          </a:p>
          <a:p>
            <a:endParaRPr lang="cs-CZ" dirty="0"/>
          </a:p>
          <a:p>
            <a:r>
              <a:rPr lang="cs-CZ" dirty="0"/>
              <a:t>Pokud máme „nehezký“ předklon ve stoje nebo vsedě, rozhodne test </a:t>
            </a:r>
            <a:r>
              <a:rPr lang="cs-CZ" dirty="0" err="1"/>
              <a:t>hamstring</a:t>
            </a:r>
            <a:r>
              <a:rPr lang="cs-CZ" dirty="0"/>
              <a:t> 5 pozic – pokud uděláme pozice vyšší, je možné, že MÁME sakralizaci. </a:t>
            </a:r>
          </a:p>
        </p:txBody>
      </p:sp>
    </p:spTree>
    <p:extLst>
      <p:ext uri="{BB962C8B-B14F-4D97-AF65-F5344CB8AC3E}">
        <p14:creationId xmlns:p14="http://schemas.microsoft.com/office/powerpoint/2010/main" val="2528320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05955-8B3D-0147-7475-A217BC163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2B7392B9-BDA1-6A8F-9E5F-2C2CA757A8F1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BF105C7-B15B-CAF3-F27E-154114277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Cvičíme!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21D7131-288D-0637-5112-F0A437ECA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737327"/>
            <a:ext cx="4728099" cy="486052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1) chodidla - masáž</a:t>
            </a:r>
            <a:endParaRPr lang="cs-CZ" sz="28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4DBF65E-7E66-3276-5612-95044DE0C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1135" y="2490257"/>
            <a:ext cx="2710327" cy="3512609"/>
          </a:xfrm>
          <a:prstGeom prst="rect">
            <a:avLst/>
          </a:prstGeom>
        </p:spPr>
      </p:pic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5E87DD18-B74E-0CAA-84CF-75173697A19D}"/>
              </a:ext>
            </a:extLst>
          </p:cNvPr>
          <p:cNvSpPr txBox="1">
            <a:spLocks/>
          </p:cNvSpPr>
          <p:nvPr/>
        </p:nvSpPr>
        <p:spPr>
          <a:xfrm>
            <a:off x="5211767" y="1730521"/>
            <a:ext cx="4728099" cy="4860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cs-CZ" dirty="0"/>
              <a:t>2) chodidla - stabilita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4C08D6A5-F8F2-2922-66C0-8584390B9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1933" y="2490257"/>
            <a:ext cx="2559002" cy="3512609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6DF1FE84-5585-C664-0F10-9207F9C8F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38098" y="2490257"/>
            <a:ext cx="3308558" cy="351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60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4800E-746F-CC22-B57B-6D839574F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D6629945-1D0B-E005-176C-5A4CEADC0884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6D1437F-16D0-5A63-3D1B-C98589854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Cvičíme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4149D51-C859-B526-D1EB-6AECAADFF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737327"/>
            <a:ext cx="4728099" cy="486052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3) hýžďová oblast - masáž</a:t>
            </a:r>
            <a:endParaRPr lang="cs-CZ" sz="2800" dirty="0"/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5C9BE614-D9CC-EED9-8C16-B57536543DA4}"/>
              </a:ext>
            </a:extLst>
          </p:cNvPr>
          <p:cNvSpPr txBox="1">
            <a:spLocks/>
          </p:cNvSpPr>
          <p:nvPr/>
        </p:nvSpPr>
        <p:spPr>
          <a:xfrm>
            <a:off x="5914815" y="1690688"/>
            <a:ext cx="4728099" cy="4860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cs-CZ" dirty="0"/>
              <a:t>4) hrudník – masáž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3D80E36-413B-EF19-C916-6D0E87A7A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934" y="2412509"/>
            <a:ext cx="1544128" cy="427089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C0791FCB-0759-9AE4-9F22-DB547A58C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1745" y="2410360"/>
            <a:ext cx="1651000" cy="4273048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62224715-ACA0-08F7-A82E-DAF8254F6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9135" y="2413000"/>
            <a:ext cx="2133602" cy="1981200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4AD8D8CE-65F3-B3A6-320E-730F16DE2C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83664" y="2413000"/>
            <a:ext cx="2133602" cy="1981200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E78FEA32-4EB8-4C46-32DB-D0D0168007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9135" y="4727875"/>
            <a:ext cx="2133602" cy="198120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DF70EA16-0C0A-397D-1E80-40C15813DE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83664" y="4727875"/>
            <a:ext cx="2133602" cy="1981200"/>
          </a:xfrm>
          <a:prstGeom prst="rect">
            <a:avLst/>
          </a:prstGeom>
        </p:spPr>
      </p:pic>
      <p:sp>
        <p:nvSpPr>
          <p:cNvPr id="21" name="Obdélník 20">
            <a:extLst>
              <a:ext uri="{FF2B5EF4-FFF2-40B4-BE49-F238E27FC236}">
                <a16:creationId xmlns:a16="http://schemas.microsoft.com/office/drawing/2014/main" id="{E304315A-8312-3FD5-A3A2-DFD235F65A18}"/>
              </a:ext>
            </a:extLst>
          </p:cNvPr>
          <p:cNvSpPr/>
          <p:nvPr/>
        </p:nvSpPr>
        <p:spPr>
          <a:xfrm>
            <a:off x="6096000" y="2260601"/>
            <a:ext cx="4728099" cy="220549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c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E62435B5-626A-44C2-AEE6-F26B0AB60852}"/>
              </a:ext>
            </a:extLst>
          </p:cNvPr>
          <p:cNvSpPr/>
          <p:nvPr/>
        </p:nvSpPr>
        <p:spPr>
          <a:xfrm>
            <a:off x="6096000" y="4618494"/>
            <a:ext cx="4728099" cy="214637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69391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C53EE-9419-2E37-AF22-F3AA19ADD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2914E3C6-0D10-2525-B62F-2D2E13638511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4D2AED9-B92B-ED7E-A1A3-143E2FFC5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Cvičíme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00F30E7-7D54-7427-2191-EEB7C8963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475" y="1737327"/>
            <a:ext cx="5012925" cy="486052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5) hýžďová oblast – masáž vsedě</a:t>
            </a:r>
            <a:endParaRPr lang="cs-CZ" sz="2800" dirty="0"/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487EABA1-09DB-CC6D-42E4-7CAC3CA6169C}"/>
              </a:ext>
            </a:extLst>
          </p:cNvPr>
          <p:cNvSpPr txBox="1">
            <a:spLocks/>
          </p:cNvSpPr>
          <p:nvPr/>
        </p:nvSpPr>
        <p:spPr>
          <a:xfrm>
            <a:off x="6071678" y="1738986"/>
            <a:ext cx="4728099" cy="4860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cs-CZ" dirty="0"/>
              <a:t>6) hrudník – masáž vleže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6C9F977-2607-21C6-371B-7661AC2C2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023" y="3111326"/>
            <a:ext cx="2501903" cy="213777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BA5D2E84-E970-0E32-6A59-146D3789B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7430" y="3111326"/>
            <a:ext cx="2922140" cy="2137776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E74822B6-9775-B857-4DBA-8A275287E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448" y="3111326"/>
            <a:ext cx="2686291" cy="2205740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CB77877B-80F0-239F-9657-C9FE43DD2E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49873" y="3111326"/>
            <a:ext cx="3229860" cy="220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23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6CB2F-633C-D282-A4EC-783F6BE4A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014DACC0-C146-1B66-5D90-04177783DCAD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7F25E56-0050-29AE-3688-5C5ED0AF2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Cvičíme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EEE981A-0342-36B2-0665-1ABBCE65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475" y="1737327"/>
            <a:ext cx="5012925" cy="486052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7 – 11) </a:t>
            </a:r>
            <a:r>
              <a:rPr lang="cs-CZ" dirty="0" err="1"/>
              <a:t>core</a:t>
            </a:r>
            <a:endParaRPr lang="cs-CZ" sz="28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15C50E2-171F-0877-B3C5-1B425731F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590" y="2361374"/>
            <a:ext cx="3845836" cy="235098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1870FFD7-6651-7E78-2FC7-A05226D0C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4979" y="2361374"/>
            <a:ext cx="4245464" cy="2350989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2EA9FCC9-4CC0-F41F-E4FB-D0393587E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28997" y="2361374"/>
            <a:ext cx="3162200" cy="2366426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B2093055-7C0C-AA2B-2CCC-F7723C1B3A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81903" y="4759004"/>
            <a:ext cx="4622800" cy="1963529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50669181-1922-7C58-BB10-1CD6DDABD1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6285" y="4759004"/>
            <a:ext cx="4226485" cy="196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30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7F416-81FE-6B5C-51D4-BF7521D7A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7EBC063-8876-F471-864C-F2C89B6F5406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DF97625-EF1A-7186-20DB-AFCA909B8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Cvičíme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F2A314-10C1-5A47-142A-AFA5DD0E7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475" y="1737327"/>
            <a:ext cx="5012925" cy="486052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12) </a:t>
            </a:r>
            <a:r>
              <a:rPr lang="cs-CZ" dirty="0" err="1"/>
              <a:t>hamstringy</a:t>
            </a:r>
            <a:r>
              <a:rPr lang="cs-CZ" dirty="0"/>
              <a:t> + </a:t>
            </a:r>
            <a:r>
              <a:rPr lang="cs-CZ" dirty="0" err="1"/>
              <a:t>core</a:t>
            </a:r>
            <a:endParaRPr lang="cs-CZ" sz="28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A43B12E-A6F6-0286-EF80-B7937AECD0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7012" y="2560637"/>
            <a:ext cx="4907353" cy="3014134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90774DDA-1435-F78A-6C2C-75B31343F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5999" y="2560636"/>
            <a:ext cx="5352561" cy="301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08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39B99-9C84-B2B2-9167-44B2CD077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5668ACED-D371-84E8-2E55-99CA2663AE27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889393B-EEF0-79D0-C71E-87291EA13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Hrudní páteř  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33F85FA-7382-0D66-FCB9-685912F76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066" y="2317222"/>
            <a:ext cx="5713963" cy="338931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7DFF532-09C8-1DBD-4D2C-4F75BA94A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4418" y="2317222"/>
            <a:ext cx="4752681" cy="338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96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A5BE0F8F-3C75-DE70-B3CD-65A6ADBCD356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375" y="365125"/>
            <a:ext cx="11172958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Řešení bolestí zad vyžaduje vždy komplexní přístup  </a:t>
            </a:r>
          </a:p>
        </p:txBody>
      </p:sp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F8DED20B-92DB-0419-5BD7-0B12B986D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641" y="1987026"/>
            <a:ext cx="10800425" cy="4324582"/>
          </a:xfrm>
        </p:spPr>
        <p:txBody>
          <a:bodyPr/>
          <a:lstStyle/>
          <a:p>
            <a:r>
              <a:rPr lang="cs-CZ" dirty="0"/>
              <a:t>najít </a:t>
            </a:r>
            <a:r>
              <a:rPr lang="cs-CZ" b="1" dirty="0"/>
              <a:t>PŘÍČINU</a:t>
            </a:r>
            <a:r>
              <a:rPr lang="cs-CZ" dirty="0"/>
              <a:t> potíží</a:t>
            </a:r>
          </a:p>
          <a:p>
            <a:r>
              <a:rPr lang="cs-CZ" dirty="0"/>
              <a:t>příčinu kauzálně </a:t>
            </a:r>
            <a:r>
              <a:rPr lang="cs-CZ" b="1" dirty="0"/>
              <a:t>léčit</a:t>
            </a:r>
          </a:p>
          <a:p>
            <a:r>
              <a:rPr lang="cs-CZ" b="1" dirty="0"/>
              <a:t>spánek</a:t>
            </a:r>
          </a:p>
          <a:p>
            <a:r>
              <a:rPr lang="cs-CZ" b="1" dirty="0"/>
              <a:t>strava</a:t>
            </a:r>
          </a:p>
          <a:p>
            <a:r>
              <a:rPr lang="cs-CZ" dirty="0"/>
              <a:t>práce se </a:t>
            </a:r>
            <a:r>
              <a:rPr lang="cs-CZ" b="1" dirty="0"/>
              <a:t>stresem </a:t>
            </a:r>
          </a:p>
          <a:p>
            <a:r>
              <a:rPr lang="cs-CZ" b="1" dirty="0"/>
              <a:t>radost ze života </a:t>
            </a:r>
            <a:r>
              <a:rPr lang="cs-CZ" dirty="0"/>
              <a:t>(humor, vděčnost, pokora, důstojnost)</a:t>
            </a:r>
          </a:p>
          <a:p>
            <a:r>
              <a:rPr lang="cs-CZ" b="1" dirty="0"/>
              <a:t>životní cesta / směr </a:t>
            </a:r>
            <a:r>
              <a:rPr lang="cs-CZ" dirty="0"/>
              <a:t>(životní cíl, poslání, pocit „jsem tady dobře“)</a:t>
            </a:r>
          </a:p>
        </p:txBody>
      </p:sp>
      <p:pic>
        <p:nvPicPr>
          <p:cNvPr id="4100" name="Picture 4" descr="Jak měnit svůj život a plnit si svá přání | Šťastní lidé.cz">
            <a:extLst>
              <a:ext uri="{FF2B5EF4-FFF2-40B4-BE49-F238E27FC236}">
                <a16:creationId xmlns:a16="http://schemas.microsoft.com/office/drawing/2014/main" id="{C0ABF9D6-18E7-1F16-0DB9-7D6FE42209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37805" y="1587963"/>
            <a:ext cx="6364804" cy="271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260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21FE5C65-C159-D399-63AA-8DCA6DC3C5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9047" y="4350027"/>
            <a:ext cx="4268817" cy="596617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429F0E38-6E66-5AD0-B727-CAA8C8A88302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4703" y="303965"/>
            <a:ext cx="10457827" cy="1450757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A0C4AFB-3E13-404E-82A5-9DDEC7FFF8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9501" y="2597437"/>
            <a:ext cx="6467911" cy="1625600"/>
          </a:xfrm>
          <a:prstGeom prst="rect">
            <a:avLst/>
          </a:prstGeom>
        </p:spPr>
      </p:pic>
      <p:sp>
        <p:nvSpPr>
          <p:cNvPr id="8" name="AutoShape 2" descr="john-speirs_i-guess-summers-over_00005017 copy">
            <a:extLst>
              <a:ext uri="{FF2B5EF4-FFF2-40B4-BE49-F238E27FC236}">
                <a16:creationId xmlns:a16="http://schemas.microsoft.com/office/drawing/2014/main" id="{0EC06D4A-9DA7-1128-E74F-EF34913A62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FC855764-1CF8-3550-95FF-E52C61C1EB7D}"/>
              </a:ext>
            </a:extLst>
          </p:cNvPr>
          <p:cNvSpPr/>
          <p:nvPr/>
        </p:nvSpPr>
        <p:spPr>
          <a:xfrm>
            <a:off x="5486400" y="2336800"/>
            <a:ext cx="1295400" cy="162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931D568-334F-746C-9C67-2040AF0B0FD8}"/>
              </a:ext>
            </a:extLst>
          </p:cNvPr>
          <p:cNvSpPr/>
          <p:nvPr/>
        </p:nvSpPr>
        <p:spPr>
          <a:xfrm>
            <a:off x="10905067" y="5401732"/>
            <a:ext cx="1279345" cy="12111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D8B25113-B3D4-0DEE-B7F9-88C948207D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1243" y="5103423"/>
            <a:ext cx="932183" cy="596617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B2CA097D-B7F3-7B83-2007-D11194D59781}"/>
              </a:ext>
            </a:extLst>
          </p:cNvPr>
          <p:cNvSpPr txBox="1"/>
          <p:nvPr/>
        </p:nvSpPr>
        <p:spPr>
          <a:xfrm>
            <a:off x="7528599" y="5103423"/>
            <a:ext cx="4016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hlinkClick r:id="rId5"/>
              </a:rPr>
              <a:t>https://fyzioterapie-online.cz/</a:t>
            </a:r>
            <a:endParaRPr lang="cs-CZ" sz="2400" dirty="0"/>
          </a:p>
          <a:p>
            <a:endParaRPr lang="cs-CZ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70C5ECED-D3E5-BD24-0A73-F979E73A93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960" y="1529076"/>
            <a:ext cx="4590890" cy="5159209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812A5DB-0B2E-CD51-CA8F-ACE5EB090B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" y="1535703"/>
            <a:ext cx="4590890" cy="515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52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4647F15A-4184-6C79-8D7F-A473096DA4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Úvod</a:t>
            </a:r>
          </a:p>
        </p:txBody>
      </p:sp>
      <p:sp useBgFill="1"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650616"/>
            <a:ext cx="8492067" cy="5187805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vznik bolestí zad </a:t>
            </a:r>
            <a:r>
              <a:rPr lang="cs-CZ" b="1" dirty="0"/>
              <a:t>ovlivňuje nejen pohybový aparát</a:t>
            </a:r>
            <a:r>
              <a:rPr lang="cs-CZ" dirty="0"/>
              <a:t>, ale také interní, metabolický, endokrinní systém aj.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v těle nefunguje nic izolovaně, neexistuje žádný „osamělý ostrov“ (čistě autonomní)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bolesti zad jsou </a:t>
            </a:r>
            <a:r>
              <a:rPr lang="cs-CZ" b="1" dirty="0"/>
              <a:t>nejčastějším „únikem“ do nemoci</a:t>
            </a:r>
            <a:r>
              <a:rPr lang="cs-CZ" dirty="0"/>
              <a:t>, ať už vědomým, nebo nevědomým</a:t>
            </a:r>
          </a:p>
          <a:p>
            <a:pPr>
              <a:lnSpc>
                <a:spcPct val="120000"/>
              </a:lnSpc>
            </a:pPr>
            <a:r>
              <a:rPr lang="cs-CZ" dirty="0"/>
              <a:t>zkušenost s bolestí zad udává </a:t>
            </a:r>
            <a:r>
              <a:rPr lang="cs-CZ" b="1" dirty="0"/>
              <a:t>15 – 45 % (85 %) </a:t>
            </a:r>
            <a:r>
              <a:rPr lang="cs-CZ" dirty="0"/>
              <a:t>populace; 10-12% obyvatel ČR bylo léčeno pro bolest zad</a:t>
            </a:r>
          </a:p>
          <a:p>
            <a:pPr>
              <a:lnSpc>
                <a:spcPct val="120000"/>
              </a:lnSpc>
            </a:pPr>
            <a:r>
              <a:rPr lang="cs-CZ" dirty="0"/>
              <a:t>PN – nejvyšší náklady na léčbu. Na léčbu „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back</a:t>
            </a:r>
            <a:r>
              <a:rPr lang="cs-CZ" dirty="0"/>
              <a:t> </a:t>
            </a:r>
            <a:r>
              <a:rPr lang="cs-CZ" dirty="0" err="1"/>
              <a:t>pain</a:t>
            </a:r>
            <a:r>
              <a:rPr lang="cs-CZ" dirty="0"/>
              <a:t>“ bylo použito </a:t>
            </a:r>
            <a:r>
              <a:rPr lang="cs-CZ" b="1" dirty="0"/>
              <a:t>1/3 rozpočtu na rehabilitaci </a:t>
            </a:r>
            <a:r>
              <a:rPr lang="cs-CZ" dirty="0"/>
              <a:t>(3 miliardy korun)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5922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D45A12E-55F4-4A04-870C-EB712A1188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050" y="2183905"/>
            <a:ext cx="10547847" cy="376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815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627F4CB-E4ED-4C0F-754C-451D82567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9333" y="1429305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Bolest zad může spouštět 1/2: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8301" y="1997476"/>
            <a:ext cx="7285032" cy="486052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/>
              <a:t>(NEJEN </a:t>
            </a:r>
            <a:r>
              <a:rPr lang="cs-CZ" b="1" dirty="0"/>
              <a:t>lokální mechanická porucha </a:t>
            </a:r>
            <a:r>
              <a:rPr lang="cs-CZ" dirty="0"/>
              <a:t>– např. výhřez ploténky, přetížení měkkých tkání), ale např. také:</a:t>
            </a:r>
          </a:p>
          <a:p>
            <a:pPr>
              <a:lnSpc>
                <a:spcPct val="110000"/>
              </a:lnSpc>
            </a:pPr>
            <a:r>
              <a:rPr lang="cs-CZ" dirty="0"/>
              <a:t>n</a:t>
            </a:r>
            <a:r>
              <a:rPr lang="cs-CZ" sz="2800" dirty="0"/>
              <a:t>estejn</a:t>
            </a:r>
            <a:r>
              <a:rPr lang="cs-CZ" dirty="0"/>
              <a:t>á</a:t>
            </a:r>
            <a:r>
              <a:rPr lang="cs-CZ" sz="2800" dirty="0"/>
              <a:t> </a:t>
            </a:r>
            <a:r>
              <a:rPr lang="cs-CZ" sz="2800" b="1" dirty="0"/>
              <a:t>délka končetin </a:t>
            </a:r>
            <a:r>
              <a:rPr lang="cs-CZ" sz="2800" dirty="0"/>
              <a:t>(sed s nohou přes nohu, časté řízení auta s manuální převodovkou, nedocvičený rozsah v koleni po úrazu nebo operaci – zajímá nás tzv. rozsah </a:t>
            </a:r>
            <a:r>
              <a:rPr lang="cs-CZ" sz="2800" dirty="0" err="1"/>
              <a:t>rekurvace</a:t>
            </a:r>
            <a:r>
              <a:rPr lang="cs-CZ" sz="2800" dirty="0"/>
              <a:t> – fyziologické „prolomení vzad“)</a:t>
            </a:r>
            <a:endParaRPr lang="cs-CZ" dirty="0"/>
          </a:p>
          <a:p>
            <a:pPr>
              <a:lnSpc>
                <a:spcPct val="110000"/>
              </a:lnSpc>
            </a:pPr>
            <a:r>
              <a:rPr lang="cs-CZ" dirty="0"/>
              <a:t>zkrácení </a:t>
            </a:r>
            <a:r>
              <a:rPr lang="cs-CZ" b="1" dirty="0"/>
              <a:t>nervových vláken</a:t>
            </a:r>
            <a:r>
              <a:rPr lang="cs-CZ" dirty="0"/>
              <a:t> </a:t>
            </a:r>
          </a:p>
          <a:p>
            <a:pPr>
              <a:lnSpc>
                <a:spcPct val="110000"/>
              </a:lnSpc>
            </a:pPr>
            <a:r>
              <a:rPr lang="cs-CZ" dirty="0"/>
              <a:t>setrvalé </a:t>
            </a:r>
            <a:r>
              <a:rPr lang="cs-CZ" b="1" dirty="0"/>
              <a:t>uhýbání </a:t>
            </a:r>
            <a:r>
              <a:rPr lang="cs-CZ" dirty="0"/>
              <a:t>původně bolestivé končetině, i když spouštěč už </a:t>
            </a:r>
            <a:r>
              <a:rPr lang="cs-CZ" dirty="0">
                <a:solidFill>
                  <a:srgbClr val="92D050"/>
                </a:solidFill>
              </a:rPr>
              <a:t>nebolí</a:t>
            </a:r>
            <a:r>
              <a:rPr lang="cs-CZ" dirty="0"/>
              <a:t> (patní ostruha, distorze kotníku, úrazy a operace..)</a:t>
            </a:r>
          </a:p>
          <a:p>
            <a:pPr>
              <a:lnSpc>
                <a:spcPct val="110000"/>
              </a:lnSpc>
            </a:pPr>
            <a:r>
              <a:rPr lang="cs-CZ" b="1" dirty="0"/>
              <a:t>degenerativní onemocnění nebo úraz </a:t>
            </a:r>
            <a:r>
              <a:rPr lang="cs-CZ" dirty="0"/>
              <a:t>na končetině, které </a:t>
            </a:r>
            <a:r>
              <a:rPr lang="cs-CZ" dirty="0">
                <a:solidFill>
                  <a:srgbClr val="FF0000"/>
                </a:solidFill>
              </a:rPr>
              <a:t>bolí</a:t>
            </a:r>
            <a:r>
              <a:rPr lang="cs-CZ" dirty="0"/>
              <a:t> – artróza kloubu aj.</a:t>
            </a:r>
          </a:p>
          <a:p>
            <a:pPr marL="0" indent="0">
              <a:lnSpc>
                <a:spcPct val="110000"/>
              </a:lnSpc>
              <a:buNone/>
            </a:pPr>
            <a:endParaRPr lang="cs-CZ" dirty="0"/>
          </a:p>
          <a:p>
            <a:pPr>
              <a:lnSpc>
                <a:spcPct val="110000"/>
              </a:lnSpc>
            </a:pPr>
            <a:endParaRPr lang="cs-CZ" dirty="0"/>
          </a:p>
          <a:p>
            <a:pPr marL="0" indent="0">
              <a:lnSpc>
                <a:spcPct val="110000"/>
              </a:lnSpc>
              <a:buNone/>
            </a:pPr>
            <a:endParaRPr lang="cs-CZ" sz="280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D48BCA1-35C2-4C06-7F5B-D240E0F401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274" y="24413"/>
            <a:ext cx="3705726" cy="140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C1735D-9EA1-F503-0D1C-3DF0C32B2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844" y="1435744"/>
            <a:ext cx="3780155" cy="277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4CC3E805-6E38-C60C-8C2E-7F1D302DEE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845" y="4215042"/>
            <a:ext cx="3780155" cy="269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97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627F4CB-E4ED-4C0F-754C-451D82567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9333" y="1385664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Vsuvka: Jak poznáme, že člověk těžiště posouvá?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8301" y="1997477"/>
            <a:ext cx="7462421" cy="4696286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s</a:t>
            </a:r>
            <a:r>
              <a:rPr lang="cs-CZ" sz="2800" dirty="0"/>
              <a:t>toj na dvou vahách (norma do 10 % z tělesné váhy)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test olovnice 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sz="2800" dirty="0"/>
              <a:t>refer</a:t>
            </a:r>
            <a:r>
              <a:rPr lang="cs-CZ" dirty="0"/>
              <a:t>enční pozice „pohov“ (typicky je častější přenos na stojnou DK, v případě zranění / bolesti se preference může změnit na končetinu </a:t>
            </a:r>
            <a:r>
              <a:rPr lang="cs-CZ" dirty="0" err="1"/>
              <a:t>fázickou</a:t>
            </a:r>
            <a:r>
              <a:rPr lang="cs-CZ" dirty="0"/>
              <a:t>)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sz="2800" b="1" dirty="0"/>
          </a:p>
          <a:p>
            <a:pPr marL="0" indent="0">
              <a:lnSpc>
                <a:spcPct val="110000"/>
              </a:lnSpc>
              <a:buNone/>
            </a:pPr>
            <a:r>
              <a:rPr lang="cs-CZ" dirty="0"/>
              <a:t>Jak poznat stojnou DK: u praváků je to většinou levá DK (je to ta, kterou byste kopli, případně kterou dáváte jako první do nohavice kalhot)</a:t>
            </a:r>
            <a:endParaRPr lang="cs-CZ" sz="2800" dirty="0"/>
          </a:p>
        </p:txBody>
      </p:sp>
      <p:pic>
        <p:nvPicPr>
          <p:cNvPr id="6" name="Picture 8" descr="Není k dispozici žádný popis fotky.">
            <a:extLst>
              <a:ext uri="{FF2B5EF4-FFF2-40B4-BE49-F238E27FC236}">
                <a16:creationId xmlns:a16="http://schemas.microsoft.com/office/drawing/2014/main" id="{ED764D60-2232-CF67-CA5C-78E462BF61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56646" y="1429305"/>
            <a:ext cx="3235354" cy="227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C8AF4C5-F875-B6C2-D2A6-2B1C7BD84B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56646" y="3713567"/>
            <a:ext cx="3235354" cy="318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6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B2B0B-32E5-B062-F459-63A970478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320EA607-1644-7023-CD47-ADF83E730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9333" y="1381431"/>
            <a:ext cx="6302667" cy="5476568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15935062-E9A2-ABEE-EEE7-3D3BB025CC78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E18345-18E1-AD4A-0613-41AC379E2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Bolest zad může spouštět 2/2: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724DAB1-6473-8F80-F453-3B2F383FB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997476"/>
            <a:ext cx="8040794" cy="486052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cs-CZ" dirty="0"/>
              <a:t>do zad mají projekce také </a:t>
            </a:r>
            <a:r>
              <a:rPr lang="cs-CZ" b="1" dirty="0"/>
              <a:t>potíže s vnitřními orgány</a:t>
            </a:r>
            <a:r>
              <a:rPr lang="cs-CZ" dirty="0"/>
              <a:t> (např. bolest mezi lopatkami může být od žaludku, bolest beder po operaci orgánů v pánvi, císařském řezu, autoimunitní záněty střev…)</a:t>
            </a:r>
          </a:p>
          <a:p>
            <a:pPr>
              <a:lnSpc>
                <a:spcPct val="110000"/>
              </a:lnSpc>
            </a:pPr>
            <a:r>
              <a:rPr lang="cs-CZ" dirty="0"/>
              <a:t>projekce </a:t>
            </a:r>
            <a:r>
              <a:rPr lang="cs-CZ" b="1" dirty="0"/>
              <a:t>hormonálních dysfunkcí </a:t>
            </a:r>
            <a:r>
              <a:rPr lang="cs-CZ" dirty="0"/>
              <a:t>(vazba hypofunkce štítné žlázy či poklesu estrogenu zvyšuje riziko výskytu „vdovského hrbu“ nebo zmrzlého ramene)</a:t>
            </a:r>
          </a:p>
          <a:p>
            <a:pPr>
              <a:lnSpc>
                <a:spcPct val="110000"/>
              </a:lnSpc>
            </a:pPr>
            <a:r>
              <a:rPr lang="cs-CZ" dirty="0"/>
              <a:t>projekce </a:t>
            </a:r>
            <a:r>
              <a:rPr lang="cs-CZ" b="1" dirty="0"/>
              <a:t>virových a bakteriálních </a:t>
            </a:r>
            <a:r>
              <a:rPr lang="cs-CZ" dirty="0"/>
              <a:t>infektů (postcovid stav, chronická borelióza apod.)</a:t>
            </a:r>
          </a:p>
          <a:p>
            <a:pPr>
              <a:lnSpc>
                <a:spcPct val="110000"/>
              </a:lnSpc>
            </a:pPr>
            <a:r>
              <a:rPr lang="cs-CZ" dirty="0"/>
              <a:t>v zádech </a:t>
            </a:r>
            <a:r>
              <a:rPr lang="cs-CZ" b="1" dirty="0"/>
              <a:t>„bolí“ také stres </a:t>
            </a:r>
          </a:p>
          <a:p>
            <a:pPr>
              <a:lnSpc>
                <a:spcPct val="110000"/>
              </a:lnSpc>
            </a:pPr>
            <a:endParaRPr lang="cs-CZ" dirty="0"/>
          </a:p>
          <a:p>
            <a:pPr marL="0" indent="0">
              <a:lnSpc>
                <a:spcPct val="110000"/>
              </a:lnSpc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7603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25E09EF-FC16-43F6-6AFC-79A8793AE02A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Bolest zad z pohledu psychosomatiky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1667" y="1717320"/>
            <a:ext cx="8437733" cy="5140679"/>
          </a:xfrm>
        </p:spPr>
        <p:txBody>
          <a:bodyPr>
            <a:normAutofit/>
          </a:bodyPr>
          <a:lstStyle/>
          <a:p>
            <a:r>
              <a:rPr lang="cs-CZ" dirty="0"/>
              <a:t>bolest zad vyjadřuje </a:t>
            </a:r>
            <a:r>
              <a:rPr lang="cs-CZ" b="1" dirty="0"/>
              <a:t>„ohnutí pod tíhou života“</a:t>
            </a:r>
            <a:r>
              <a:rPr lang="cs-CZ" dirty="0"/>
              <a:t>, </a:t>
            </a:r>
            <a:r>
              <a:rPr lang="cs-CZ" b="1" dirty="0"/>
              <a:t>„ohnutí žalem“</a:t>
            </a:r>
          </a:p>
          <a:p>
            <a:endParaRPr lang="cs-CZ" b="1" dirty="0"/>
          </a:p>
          <a:p>
            <a:r>
              <a:rPr lang="cs-CZ" dirty="0"/>
              <a:t>bolesti v </a:t>
            </a:r>
            <a:r>
              <a:rPr lang="cs-CZ" b="1" dirty="0"/>
              <a:t>krční oblasti </a:t>
            </a:r>
            <a:r>
              <a:rPr lang="cs-CZ" dirty="0"/>
              <a:t>mohou souviset s problémem říkat „ne“ (chronické přetěžování se)</a:t>
            </a:r>
          </a:p>
          <a:p>
            <a:endParaRPr lang="cs-CZ" dirty="0"/>
          </a:p>
          <a:p>
            <a:r>
              <a:rPr lang="cs-CZ" dirty="0"/>
              <a:t>v </a:t>
            </a:r>
            <a:r>
              <a:rPr lang="cs-CZ" b="1" dirty="0"/>
              <a:t>hrudní</a:t>
            </a:r>
            <a:r>
              <a:rPr lang="cs-CZ" dirty="0"/>
              <a:t> oblasti souvisí s pocitem nedostatku citové opory</a:t>
            </a:r>
          </a:p>
          <a:p>
            <a:endParaRPr lang="cs-CZ" b="1" dirty="0"/>
          </a:p>
          <a:p>
            <a:r>
              <a:rPr lang="cs-CZ" b="1" dirty="0"/>
              <a:t>bederní část a křížová oblast </a:t>
            </a:r>
            <a:r>
              <a:rPr lang="cs-CZ" dirty="0"/>
              <a:t>znamená obavy a vinu, finanční nebo existenciální problémy </a:t>
            </a:r>
          </a:p>
          <a:p>
            <a:pPr marL="0" indent="0">
              <a:lnSpc>
                <a:spcPct val="110000"/>
              </a:lnSpc>
              <a:buNone/>
            </a:pPr>
            <a:endParaRPr lang="cs-CZ" sz="2800" b="1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9DF006B-FB3C-BB59-79EA-E227B9C83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20876" y="1496370"/>
            <a:ext cx="2443876" cy="201083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6A4CF3A9-D994-906D-8CF3-56CAC6E79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20876" y="3574269"/>
            <a:ext cx="2443876" cy="314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698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1BCD5-0D95-4A2A-CC4F-A2E6E1E3D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24670FDF-557F-283D-CE20-E89347CEB37F}"/>
              </a:ext>
            </a:extLst>
          </p:cNvPr>
          <p:cNvSpPr/>
          <p:nvPr/>
        </p:nvSpPr>
        <p:spPr>
          <a:xfrm>
            <a:off x="0" y="523783"/>
            <a:ext cx="12192000" cy="9055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32778AD-A3F3-7F8C-FC6D-F5FFFEB4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75" y="365125"/>
            <a:ext cx="11591277" cy="1325563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Bolest zad mohou spouštět anatomické varianty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58C4E32-565E-9996-2654-5B7467D48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997476"/>
            <a:ext cx="8580432" cy="4860523"/>
          </a:xfrm>
        </p:spPr>
        <p:txBody>
          <a:bodyPr>
            <a:normAutofit/>
          </a:bodyPr>
          <a:lstStyle/>
          <a:p>
            <a:r>
              <a:rPr lang="cs-CZ" dirty="0" err="1">
                <a:solidFill>
                  <a:schemeClr val="accent1">
                    <a:lumMod val="50000"/>
                  </a:schemeClr>
                </a:solidFill>
              </a:rPr>
              <a:t>lumbalizace</a:t>
            </a:r>
            <a:r>
              <a:rPr lang="cs-CZ" dirty="0"/>
              <a:t> je situace, kdy má člověk 6 bederních obratlů – resp. 1. křížový nepřirostl ke kosti křížové a chová se 6. bederní</a:t>
            </a:r>
          </a:p>
          <a:p>
            <a:endParaRPr lang="cs-CZ" dirty="0"/>
          </a:p>
          <a:p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sakralizace</a:t>
            </a:r>
            <a:r>
              <a:rPr lang="cs-CZ" b="1" dirty="0">
                <a:solidFill>
                  <a:srgbClr val="1CA7B6"/>
                </a:solidFill>
              </a:rPr>
              <a:t> </a:t>
            </a:r>
            <a:r>
              <a:rPr lang="cs-CZ" dirty="0"/>
              <a:t>je stav, kdy má člověk 4 bederní obratle, ten 5. přirůstá částečně nebo úplně ke kosti křížové a chová se proto jako kost křížová</a:t>
            </a:r>
          </a:p>
          <a:p>
            <a:endParaRPr lang="cs-CZ" dirty="0"/>
          </a:p>
          <a:p>
            <a:r>
              <a:rPr lang="cs-CZ" dirty="0"/>
              <a:t>tyto varianty se nachází u běžné populace ve </a:t>
            </a:r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12 – 35 %</a:t>
            </a:r>
          </a:p>
          <a:p>
            <a:endParaRPr lang="cs-CZ" sz="3200" dirty="0"/>
          </a:p>
          <a:p>
            <a:pPr marL="0" indent="0">
              <a:lnSpc>
                <a:spcPct val="110000"/>
              </a:lnSpc>
              <a:buNone/>
            </a:pPr>
            <a:endParaRPr lang="cs-CZ" sz="28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C405106-CB61-4B4D-B2FF-719955B0597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042" y="1489223"/>
            <a:ext cx="2201334" cy="3193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7BD803F2-62D9-4FCD-939D-49D38B5427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37846" y="4682718"/>
            <a:ext cx="2026906" cy="216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02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>
            <a:extLst>
              <a:ext uri="{FF2B5EF4-FFF2-40B4-BE49-F238E27FC236}">
                <a16:creationId xmlns:a16="http://schemas.microsoft.com/office/drawing/2014/main" id="{7DEE2228-A04C-44E0-52CC-A00387E9AD16}"/>
              </a:ext>
            </a:extLst>
          </p:cNvPr>
          <p:cNvSpPr/>
          <p:nvPr/>
        </p:nvSpPr>
        <p:spPr>
          <a:xfrm>
            <a:off x="6801770" y="1791128"/>
            <a:ext cx="4960788" cy="49965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C78E0AC0-D05A-75A8-1286-66EDB331ED17}"/>
              </a:ext>
            </a:extLst>
          </p:cNvPr>
          <p:cNvSpPr/>
          <p:nvPr/>
        </p:nvSpPr>
        <p:spPr>
          <a:xfrm>
            <a:off x="692666" y="1791128"/>
            <a:ext cx="4960788" cy="49965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250C734-9014-988E-603B-A08BE0119C34}"/>
              </a:ext>
            </a:extLst>
          </p:cNvPr>
          <p:cNvSpPr/>
          <p:nvPr/>
        </p:nvSpPr>
        <p:spPr>
          <a:xfrm>
            <a:off x="0" y="365124"/>
            <a:ext cx="12192000" cy="13255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ABC6C0B-00F4-4E8C-91F9-1B417A47A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06" y="365125"/>
            <a:ext cx="10901105" cy="1325563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Klinické důsledky </a:t>
            </a:r>
            <a:r>
              <a:rPr lang="cs-CZ" dirty="0" err="1">
                <a:solidFill>
                  <a:schemeClr val="bg1"/>
                </a:solidFill>
              </a:rPr>
              <a:t>lumbalizace</a:t>
            </a:r>
            <a:r>
              <a:rPr lang="cs-CZ" dirty="0">
                <a:solidFill>
                  <a:schemeClr val="bg1"/>
                </a:solidFill>
              </a:rPr>
              <a:t> &amp; sakralizace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A6EF-7427-41FB-BA84-C591D7F64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666" y="1791128"/>
            <a:ext cx="4960788" cy="3229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err="1">
                <a:solidFill>
                  <a:schemeClr val="accent1">
                    <a:lumMod val="50000"/>
                  </a:schemeClr>
                </a:solidFill>
              </a:rPr>
              <a:t>lumbalizace</a:t>
            </a:r>
            <a:r>
              <a:rPr lang="cs-CZ" sz="2400" dirty="0"/>
              <a:t> </a:t>
            </a:r>
          </a:p>
          <a:p>
            <a:r>
              <a:rPr lang="cs-CZ" sz="2000" dirty="0"/>
              <a:t>zvýšená hybnost v oblasti beder</a:t>
            </a:r>
          </a:p>
          <a:p>
            <a:r>
              <a:rPr lang="cs-CZ" sz="2000" dirty="0">
                <a:solidFill>
                  <a:srgbClr val="C00000"/>
                </a:solidFill>
              </a:rPr>
              <a:t>lze zaměnit za hypermobilitu</a:t>
            </a:r>
          </a:p>
          <a:p>
            <a:r>
              <a:rPr lang="cs-CZ" sz="2000" dirty="0"/>
              <a:t>snížená stabilizace bederní oblasti – delší mechanická páka</a:t>
            </a:r>
          </a:p>
          <a:p>
            <a:r>
              <a:rPr lang="cs-CZ" sz="2000" dirty="0">
                <a:solidFill>
                  <a:srgbClr val="00B050"/>
                </a:solidFill>
              </a:rPr>
              <a:t>výhody:</a:t>
            </a:r>
            <a:r>
              <a:rPr lang="cs-CZ" sz="2000" dirty="0"/>
              <a:t> baletka, tanečnice, gymnastka, „hadí ženy“ – velký rozsah pohybu může být výhodou pro daný sport</a:t>
            </a:r>
          </a:p>
          <a:p>
            <a:endParaRPr lang="cs-CZ" dirty="0">
              <a:solidFill>
                <a:srgbClr val="CD8585"/>
              </a:solidFill>
            </a:endParaRPr>
          </a:p>
          <a:p>
            <a:endParaRPr lang="cs-CZ" sz="28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22E26FCD-50C3-8F81-FC68-A7DCE98BCD6A}"/>
              </a:ext>
            </a:extLst>
          </p:cNvPr>
          <p:cNvSpPr txBox="1">
            <a:spLocks/>
          </p:cNvSpPr>
          <p:nvPr/>
        </p:nvSpPr>
        <p:spPr>
          <a:xfrm>
            <a:off x="6801770" y="1791128"/>
            <a:ext cx="5103015" cy="476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sakralizace</a:t>
            </a:r>
          </a:p>
          <a:p>
            <a:r>
              <a:rPr lang="cs-CZ" sz="2000" dirty="0"/>
              <a:t>snížená hybnost v oblasti beder</a:t>
            </a:r>
          </a:p>
          <a:p>
            <a:r>
              <a:rPr lang="cs-CZ" sz="2000" dirty="0"/>
              <a:t>při testech může být </a:t>
            </a:r>
            <a:r>
              <a:rPr lang="cs-CZ" sz="2000" dirty="0">
                <a:solidFill>
                  <a:srgbClr val="C00000"/>
                </a:solidFill>
              </a:rPr>
              <a:t>zaměněno za zkrácení svalů</a:t>
            </a:r>
          </a:p>
          <a:p>
            <a:r>
              <a:rPr lang="cs-CZ" sz="2000" dirty="0"/>
              <a:t>větší stabilita v oblasti beder vede k riziku přetížení </a:t>
            </a:r>
            <a:r>
              <a:rPr lang="cs-CZ" sz="2000" dirty="0" err="1"/>
              <a:t>ThL</a:t>
            </a:r>
            <a:r>
              <a:rPr lang="cs-CZ" sz="2000" dirty="0"/>
              <a:t> přechodu nebo kyčlí – kompenzační přetížení segmentu nad nebo pod úsekem se sníženou hybností</a:t>
            </a:r>
          </a:p>
          <a:p>
            <a:r>
              <a:rPr lang="cs-CZ" sz="2000" dirty="0">
                <a:solidFill>
                  <a:srgbClr val="00B050"/>
                </a:solidFill>
              </a:rPr>
              <a:t>výhody:</a:t>
            </a:r>
            <a:r>
              <a:rPr lang="cs-CZ" sz="2000" dirty="0"/>
              <a:t> větší stabilita v těžších pracích – fyzicky náročné práce apod.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AC41736F-5A63-35C2-1B3F-F5ED66380F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2014" y="4705188"/>
            <a:ext cx="1377022" cy="201246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4B6B29C3-E426-E4E3-A648-F5425E2392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97859" y="5240698"/>
            <a:ext cx="1377022" cy="1506552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14D66666-0A0A-F5A7-EC2A-7F423B25FA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2247" y="4699217"/>
            <a:ext cx="1492194" cy="202441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99E30C98-B288-0C82-A3E9-B2E218EA8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0449" y="4699217"/>
            <a:ext cx="1179782" cy="201844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BEF9881F-8BA7-6B32-7AD8-A5EFD10FF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829" y="5219756"/>
            <a:ext cx="2260711" cy="150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7496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8223</TotalTime>
  <Words>771</Words>
  <Application>Microsoft Office PowerPoint</Application>
  <PresentationFormat>Širokoúhlá obrazovka</PresentationFormat>
  <Paragraphs>89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Motiv Office</vt:lpstr>
      <vt:lpstr> Bolesti zad a jak na ně: II. část   </vt:lpstr>
      <vt:lpstr>Úvod</vt:lpstr>
      <vt:lpstr>Prezentace aplikace PowerPoint</vt:lpstr>
      <vt:lpstr>Bolest zad může spouštět 1/2: </vt:lpstr>
      <vt:lpstr>Vsuvka: Jak poznáme, že člověk těžiště posouvá? </vt:lpstr>
      <vt:lpstr>Bolest zad může spouštět 2/2: </vt:lpstr>
      <vt:lpstr>Bolest zad z pohledu psychosomatiky</vt:lpstr>
      <vt:lpstr>Bolest zad mohou spouštět anatomické varianty </vt:lpstr>
      <vt:lpstr>Klinické důsledky lumbalizace &amp; sakralizace</vt:lpstr>
      <vt:lpstr>Testujeme! </vt:lpstr>
      <vt:lpstr>Cvičíme!  </vt:lpstr>
      <vt:lpstr>Cvičíme  </vt:lpstr>
      <vt:lpstr>Cvičíme  </vt:lpstr>
      <vt:lpstr>Cvičíme  </vt:lpstr>
      <vt:lpstr>Cvičíme  </vt:lpstr>
      <vt:lpstr>Hrudní páteř   </vt:lpstr>
      <vt:lpstr>Řešení bolestí zad vyžaduje vždy komplexní přístup  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Kolenní kloub – diagnostika a moderní rehabilitační postupy u nejčastějších patologických stavů</dc:title>
  <dc:creator>Kateřina Honová</dc:creator>
  <cp:lastModifiedBy>Katerina Honova</cp:lastModifiedBy>
  <cp:revision>118</cp:revision>
  <dcterms:created xsi:type="dcterms:W3CDTF">2019-11-17T12:57:47Z</dcterms:created>
  <dcterms:modified xsi:type="dcterms:W3CDTF">2026-04-07T13:02:57Z</dcterms:modified>
</cp:coreProperties>
</file>